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18" r:id="rId1"/>
  </p:sldMasterIdLst>
  <p:notesMasterIdLst>
    <p:notesMasterId r:id="rId33"/>
  </p:notesMasterIdLst>
  <p:sldIdLst>
    <p:sldId id="256" r:id="rId2"/>
    <p:sldId id="261" r:id="rId3"/>
    <p:sldId id="260" r:id="rId4"/>
    <p:sldId id="282" r:id="rId5"/>
    <p:sldId id="286" r:id="rId6"/>
    <p:sldId id="259" r:id="rId7"/>
    <p:sldId id="258" r:id="rId8"/>
    <p:sldId id="263" r:id="rId9"/>
    <p:sldId id="264" r:id="rId10"/>
    <p:sldId id="265" r:id="rId11"/>
    <p:sldId id="26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73" r:id="rId24"/>
    <p:sldId id="274" r:id="rId25"/>
    <p:sldId id="275" r:id="rId26"/>
    <p:sldId id="276" r:id="rId27"/>
    <p:sldId id="284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447"/>
    <a:srgbClr val="4AA2BB"/>
    <a:srgbClr val="B0338E"/>
    <a:srgbClr val="FF4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69696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7" autoAdjust="0"/>
    <p:restoredTop sz="93076" autoAdjust="0"/>
  </p:normalViewPr>
  <p:slideViewPr>
    <p:cSldViewPr snapToGrid="0" snapToObjects="1">
      <p:cViewPr varScale="1">
        <p:scale>
          <a:sx n="58" d="100"/>
          <a:sy n="58" d="100"/>
        </p:scale>
        <p:origin x="2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96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707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320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322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9857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71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6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146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79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37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6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28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132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045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33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35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0" name="Shape 3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上下文信息包括，当前类信息、</a:t>
            </a:r>
            <a:r>
              <a:rPr lang="zh-CN" altLang="en-US"/>
              <a:t>当前</a:t>
            </a:r>
            <a:r>
              <a:t>方法参数、局部变量等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800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3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80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83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58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2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798" y="3928534"/>
            <a:ext cx="14395452" cy="4842928"/>
          </a:xfrm>
        </p:spPr>
        <p:txBody>
          <a:bodyPr anchor="b">
            <a:normAutofit/>
          </a:bodyPr>
          <a:lstStyle>
            <a:lvl1pPr algn="r">
              <a:defRPr sz="96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4798" y="8771465"/>
            <a:ext cx="14395452" cy="2810934"/>
          </a:xfrm>
        </p:spPr>
        <p:txBody>
          <a:bodyPr anchor="t">
            <a:normAutofit/>
          </a:bodyPr>
          <a:lstStyle>
            <a:lvl1pPr marL="0" indent="0" algn="r">
              <a:buNone/>
              <a:defRPr sz="3600" cap="all">
                <a:solidFill>
                  <a:schemeClr val="tx1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865116" y="11741151"/>
            <a:ext cx="3200400" cy="755650"/>
          </a:xfrm>
        </p:spPr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798" y="11741151"/>
            <a:ext cx="9787916" cy="7556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17917" y="11741151"/>
            <a:ext cx="1102334" cy="755650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039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9465730"/>
            <a:ext cx="2026285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201" y="1864224"/>
            <a:ext cx="17519654" cy="63299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1" y="10599206"/>
            <a:ext cx="20262854" cy="987424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71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219203"/>
            <a:ext cx="20262854" cy="6248398"/>
          </a:xfrm>
        </p:spPr>
        <p:txBody>
          <a:bodyPr anchor="ctr">
            <a:normAutofit/>
          </a:bodyPr>
          <a:lstStyle>
            <a:lvl1pPr algn="l">
              <a:defRPr sz="6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686800"/>
            <a:ext cx="20262856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71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7573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6550" y="1646674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535" y="1219203"/>
            <a:ext cx="19100798" cy="5486398"/>
          </a:xfrm>
        </p:spPr>
        <p:txBody>
          <a:bodyPr anchor="ctr">
            <a:normAutofit/>
          </a:bodyPr>
          <a:lstStyle>
            <a:lvl1pPr algn="l">
              <a:defRPr sz="6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95750" y="6705600"/>
            <a:ext cx="18678368" cy="762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4931" y="8686800"/>
            <a:ext cx="20304734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25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6617162"/>
            <a:ext cx="20262850" cy="2937600"/>
          </a:xfrm>
        </p:spPr>
        <p:txBody>
          <a:bodyPr anchor="b">
            <a:normAutofit/>
          </a:bodyPr>
          <a:lstStyle>
            <a:lvl1pPr algn="l">
              <a:defRPr sz="6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9554762"/>
            <a:ext cx="20262852" cy="1720800"/>
          </a:xfrm>
        </p:spPr>
        <p:txBody>
          <a:bodyPr anchor="t"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164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47573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6550" y="1646674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984535" y="1219203"/>
            <a:ext cx="19100798" cy="5486398"/>
          </a:xfrm>
        </p:spPr>
        <p:txBody>
          <a:bodyPr anchor="ctr">
            <a:normAutofit/>
          </a:bodyPr>
          <a:lstStyle>
            <a:lvl1pPr algn="l">
              <a:defRPr sz="6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71600" y="7772400"/>
            <a:ext cx="20270872" cy="1778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598" y="9550400"/>
            <a:ext cx="20270872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56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219203"/>
            <a:ext cx="20262854" cy="54863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71602" y="7010400"/>
            <a:ext cx="20262856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686800"/>
            <a:ext cx="20262856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65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1603" y="1219201"/>
            <a:ext cx="20262850" cy="291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50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317350" y="1219199"/>
            <a:ext cx="4317104" cy="103632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219200"/>
            <a:ext cx="15664232" cy="103632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443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808971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0" defTabSz="825500">
              <a:buClrTx/>
              <a:buSzTx/>
              <a:buNone/>
              <a:defRPr sz="5500" spc="-55"/>
            </a:lvl2pPr>
            <a:lvl3pPr marL="0" indent="0" defTabSz="825500">
              <a:buClrTx/>
              <a:buSzTx/>
              <a:buNone/>
              <a:defRPr sz="5500" spc="-55"/>
            </a:lvl3pPr>
            <a:lvl4pPr marL="0" indent="0" defTabSz="825500">
              <a:buClrTx/>
              <a:buSzTx/>
              <a:buNone/>
              <a:defRPr sz="5500" spc="-55"/>
            </a:lvl4pPr>
            <a:lvl5pPr marL="0" indent="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1772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27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030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6617162"/>
            <a:ext cx="20262854" cy="2937600"/>
          </a:xfrm>
        </p:spPr>
        <p:txBody>
          <a:bodyPr anchor="b"/>
          <a:lstStyle>
            <a:lvl1pPr algn="l">
              <a:defRPr sz="8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598" y="9554762"/>
            <a:ext cx="20262856" cy="1720800"/>
          </a:xfrm>
        </p:spPr>
        <p:txBody>
          <a:bodyPr anchor="t">
            <a:normAutofit/>
          </a:bodyPr>
          <a:lstStyle>
            <a:lvl1pPr marL="0" indent="0" algn="l">
              <a:buNone/>
              <a:defRPr sz="4000" cap="all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46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4" y="4284134"/>
            <a:ext cx="9990668" cy="729826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43790" y="4284135"/>
            <a:ext cx="9990664" cy="7298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43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340" y="4436534"/>
            <a:ext cx="9418108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3" y="5740402"/>
            <a:ext cx="9993846" cy="5841996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92007" y="4453468"/>
            <a:ext cx="9445626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646966" y="5740402"/>
            <a:ext cx="9990668" cy="5841996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53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61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95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4148666"/>
            <a:ext cx="7361770" cy="274320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2" y="1219202"/>
            <a:ext cx="12338052" cy="103632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1" y="6891866"/>
            <a:ext cx="7361770" cy="3657600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814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2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200400"/>
            <a:ext cx="12329306" cy="2743200"/>
          </a:xfrm>
        </p:spPr>
        <p:txBody>
          <a:bodyPr anchor="b">
            <a:normAutofit/>
          </a:bodyPr>
          <a:lstStyle>
            <a:lvl1pPr algn="l">
              <a:defRPr sz="5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072506" y="1828800"/>
            <a:ext cx="6561948" cy="9144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1" y="5943600"/>
            <a:ext cx="12329306" cy="3657600"/>
          </a:xfrm>
        </p:spPr>
        <p:txBody>
          <a:bodyPr anchor="t"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07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3" y="1219201"/>
            <a:ext cx="20262850" cy="29125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3" y="4284135"/>
            <a:ext cx="20262850" cy="7298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79320" y="11741151"/>
            <a:ext cx="3200400" cy="755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E14A0E-C32D-7E4F-BADE-44F6E7D1805B}" type="datetimeFigureOut">
              <a:rPr kumimoji="1" lang="zh-CN" altLang="en-US" smtClean="0"/>
              <a:t>2020/9/3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1" y="11741151"/>
            <a:ext cx="15655318" cy="755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32121" y="11741151"/>
            <a:ext cx="1102334" cy="755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5753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3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3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0"/>
        </a:spcBef>
        <a:spcAft>
          <a:spcPts val="2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tif"/><Relationship Id="rId4" Type="http://schemas.openxmlformats.org/officeDocument/2006/relationships/image" Target="../media/image6.tif"/><Relationship Id="rId9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km.netease.com/wiki/show?page_id=4258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C iOS 热修复方案萃取"/>
          <p:cNvSpPr txBox="1">
            <a:spLocks noGrp="1"/>
          </p:cNvSpPr>
          <p:nvPr>
            <p:ph type="title"/>
          </p:nvPr>
        </p:nvSpPr>
        <p:spPr>
          <a:xfrm>
            <a:off x="1270000" y="2913163"/>
            <a:ext cx="21844000" cy="387945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zh-CN" dirty="0">
                <a:latin typeface="+mj-ea"/>
              </a:rPr>
              <a:t>一套基于配置文件描述的</a:t>
            </a:r>
            <a:r>
              <a:rPr lang="en-US" altLang="zh-CN" dirty="0">
                <a:latin typeface="+mn-lt"/>
              </a:rPr>
              <a:t>iOS</a:t>
            </a:r>
            <a:r>
              <a:rPr lang="zh-CN" altLang="zh-CN" dirty="0">
                <a:latin typeface="+mj-ea"/>
              </a:rPr>
              <a:t>平台热修复方案 </a:t>
            </a:r>
            <a:endParaRPr b="1" dirty="0">
              <a:latin typeface="+mj-ea"/>
            </a:endParaRPr>
          </a:p>
        </p:txBody>
      </p:sp>
      <p:sp>
        <p:nvSpPr>
          <p:cNvPr id="153" name="CC程序二组 蔡文博"/>
          <p:cNvSpPr txBox="1"/>
          <p:nvPr/>
        </p:nvSpPr>
        <p:spPr>
          <a:xfrm>
            <a:off x="1270000" y="9527018"/>
            <a:ext cx="21844000" cy="1771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algn="ctr" defTabSz="784225">
              <a:spcBef>
                <a:spcPts val="0"/>
              </a:spcBef>
              <a:defRPr sz="332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5200" dirty="0" err="1">
                <a:latin typeface="+mj-ea"/>
                <a:ea typeface="+mj-ea"/>
              </a:rPr>
              <a:t>CC程序二组</a:t>
            </a:r>
            <a:r>
              <a:rPr sz="5200" dirty="0">
                <a:latin typeface="+mj-ea"/>
                <a:ea typeface="+mj-ea"/>
              </a:rPr>
              <a:t> </a:t>
            </a:r>
            <a:r>
              <a:rPr lang="zh-CN" altLang="en-US" sz="5200" dirty="0">
                <a:latin typeface="+mj-ea"/>
                <a:ea typeface="+mj-ea"/>
              </a:rPr>
              <a:t>邹智勇</a:t>
            </a:r>
            <a:endParaRPr lang="en-US" sz="5200" dirty="0">
              <a:latin typeface="+mj-ea"/>
              <a:ea typeface="+mj-ea"/>
            </a:endParaRPr>
          </a:p>
          <a:p>
            <a:endParaRPr lang="en-US" sz="4000" dirty="0">
              <a:latin typeface="+mj-ea"/>
              <a:ea typeface="+mj-ea"/>
            </a:endParaRPr>
          </a:p>
          <a:p>
            <a:r>
              <a:rPr lang="en-US" sz="4000" dirty="0">
                <a:latin typeface="+mj-ea"/>
                <a:ea typeface="+mj-ea"/>
              </a:rPr>
              <a:t>2020.</a:t>
            </a:r>
            <a:r>
              <a:rPr lang="en-US" altLang="zh-CN" sz="4000" dirty="0">
                <a:latin typeface="+mj-ea"/>
                <a:ea typeface="+mj-ea"/>
              </a:rPr>
              <a:t>9</a:t>
            </a:r>
            <a:r>
              <a:rPr lang="en-US" sz="4000" dirty="0">
                <a:latin typeface="+mj-ea"/>
                <a:ea typeface="+mj-ea"/>
              </a:rPr>
              <a:t>.</a:t>
            </a:r>
            <a:r>
              <a:rPr lang="en-US" altLang="zh-CN" sz="4000" dirty="0">
                <a:latin typeface="+mj-ea"/>
                <a:ea typeface="+mj-ea"/>
              </a:rPr>
              <a:t>8</a:t>
            </a:r>
            <a:endParaRPr sz="40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创建 block，自定义实现"/>
          <p:cNvSpPr txBox="1">
            <a:spLocks noGrp="1"/>
          </p:cNvSpPr>
          <p:nvPr>
            <p:ph type="title"/>
          </p:nvPr>
        </p:nvSpPr>
        <p:spPr>
          <a:xfrm>
            <a:off x="1486170" y="1094905"/>
            <a:ext cx="21844001" cy="1562101"/>
          </a:xfrm>
          <a:prstGeom prst="rect">
            <a:avLst/>
          </a:prstGeom>
        </p:spPr>
        <p:txBody>
          <a:bodyPr/>
          <a:lstStyle/>
          <a:p>
            <a:pPr defTabSz="1682495">
              <a:lnSpc>
                <a:spcPct val="90000"/>
              </a:lnSpc>
              <a:defRPr sz="8004" spc="-240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cs typeface="PingFang SC Semibold"/>
              <a:sym typeface="PingFang SC Semibold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E22E4A-B0F2-9E47-8E03-3BEE704C77BA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FFFF"/>
              </a:buClr>
              <a:buSzPct val="100000"/>
            </a:pPr>
            <a:r>
              <a:rPr kumimoji="1" lang="en-US" altLang="zh-CN" sz="8000" b="1" dirty="0">
                <a:latin typeface="+mj-ea"/>
                <a:ea typeface="+mj-ea"/>
              </a:rPr>
              <a:t>iOS</a:t>
            </a:r>
            <a:r>
              <a:rPr kumimoji="1" lang="zh-CN" altLang="en-US" sz="8000" b="1" dirty="0">
                <a:latin typeface="+mj-ea"/>
                <a:ea typeface="+mj-ea"/>
              </a:rPr>
              <a:t>热修复原理分析</a:t>
            </a:r>
            <a:endParaRPr lang="en-US" altLang="zh-CN" sz="8000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6A95BF-610A-3343-A6C3-57B55B8C20E2}"/>
              </a:ext>
            </a:extLst>
          </p:cNvPr>
          <p:cNvSpPr txBox="1"/>
          <p:nvPr/>
        </p:nvSpPr>
        <p:spPr>
          <a:xfrm>
            <a:off x="939406" y="2775390"/>
            <a:ext cx="11037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" sz="3600" dirty="0">
                <a:latin typeface="+mj-ea"/>
                <a:ea typeface="+mj-ea"/>
              </a:rPr>
              <a:t>方法</a:t>
            </a:r>
            <a:r>
              <a:rPr lang="zh-CN" altLang="en-US" sz="3600" dirty="0">
                <a:latin typeface="+mj-ea"/>
                <a:ea typeface="+mj-ea"/>
              </a:rPr>
              <a:t>新增</a:t>
            </a:r>
          </a:p>
          <a:p>
            <a:r>
              <a:rPr lang="en" altLang="zh-CN" sz="3200" dirty="0" err="1">
                <a:latin typeface="+mj-ea"/>
                <a:ea typeface="+mj-ea"/>
              </a:rPr>
              <a:t>class_addMethod</a:t>
            </a:r>
            <a:endParaRPr lang="en" altLang="zh-CN" sz="3200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F8C6BA-B6C8-C14E-8A1F-41683080B037}"/>
              </a:ext>
            </a:extLst>
          </p:cNvPr>
          <p:cNvSpPr txBox="1"/>
          <p:nvPr/>
        </p:nvSpPr>
        <p:spPr>
          <a:xfrm>
            <a:off x="939406" y="4705262"/>
            <a:ext cx="19868769" cy="4401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方法替换 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void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sayHello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id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self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SEL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_</a:t>
            </a:r>
            <a:r>
              <a:rPr lang="en-US" altLang="zh-CN" sz="2800" dirty="0" err="1">
                <a:solidFill>
                  <a:srgbClr val="B0338E"/>
                </a:solidFill>
                <a:latin typeface="+mj-ea"/>
                <a:ea typeface="+mj-ea"/>
              </a:rPr>
              <a:t>cmd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{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   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NSLog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>
                <a:solidFill>
                  <a:srgbClr val="E54447"/>
                </a:solidFill>
                <a:latin typeface="+mj-ea"/>
                <a:ea typeface="+mj-ea"/>
              </a:rPr>
              <a:t>@"%@ %s"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self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en-US" altLang="zh-CN" sz="2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__</a:t>
            </a:r>
            <a:r>
              <a:rPr lang="en-US" altLang="zh-CN" sz="2800" dirty="0" err="1">
                <a:solidFill>
                  <a:srgbClr val="B0338E"/>
                </a:solidFill>
                <a:latin typeface="+mj-ea"/>
                <a:ea typeface="+mj-ea"/>
              </a:rPr>
              <a:t>func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__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  <a:p>
            <a:pPr>
              <a:spcBef>
                <a:spcPts val="0"/>
              </a:spcBef>
            </a:pPr>
            <a:endParaRPr kumimoji="1"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- (</a:t>
            </a:r>
            <a:r>
              <a:rPr kumimoji="1" lang="en" altLang="zh-CN" sz="2800" dirty="0">
                <a:solidFill>
                  <a:srgbClr val="B0338E"/>
                </a:solidFill>
                <a:latin typeface="+mj-ea"/>
                <a:ea typeface="+mj-ea"/>
              </a:rPr>
              <a:t>void</a:t>
            </a:r>
            <a:r>
              <a:rPr kumimoji="1" lang="en" altLang="zh-CN" sz="2800" dirty="0">
                <a:latin typeface="+mj-ea"/>
                <a:ea typeface="+mj-ea"/>
              </a:rPr>
              <a:t>)</a:t>
            </a:r>
            <a:r>
              <a:rPr kumimoji="1" lang="en" altLang="zh-CN" sz="2800" dirty="0" err="1">
                <a:latin typeface="+mj-ea"/>
                <a:ea typeface="+mj-ea"/>
              </a:rPr>
              <a:t>addNewMethodWithClass</a:t>
            </a:r>
            <a:r>
              <a:rPr kumimoji="1" lang="en" altLang="zh-CN" sz="2800" dirty="0">
                <a:latin typeface="+mj-ea"/>
                <a:ea typeface="+mj-ea"/>
              </a:rPr>
              <a:t>:(</a:t>
            </a:r>
            <a:r>
              <a:rPr kumimoji="1" lang="en" altLang="zh-CN" sz="2800" dirty="0">
                <a:solidFill>
                  <a:srgbClr val="B0338E"/>
                </a:solidFill>
                <a:latin typeface="+mj-ea"/>
                <a:ea typeface="+mj-ea"/>
              </a:rPr>
              <a:t>Class</a:t>
            </a:r>
            <a:r>
              <a:rPr kumimoji="1" lang="en" altLang="zh-CN" sz="2800" dirty="0">
                <a:latin typeface="+mj-ea"/>
                <a:ea typeface="+mj-ea"/>
              </a:rPr>
              <a:t>)</a:t>
            </a:r>
            <a:r>
              <a:rPr kumimoji="1" lang="en" altLang="zh-CN" sz="2800" dirty="0" err="1">
                <a:latin typeface="+mj-ea"/>
                <a:ea typeface="+mj-ea"/>
              </a:rPr>
              <a:t>targetClass</a:t>
            </a:r>
            <a:endParaRPr kumimoji="1" lang="en" altLang="zh-CN" sz="2800" dirty="0"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{ </a:t>
            </a:r>
          </a:p>
          <a:p>
            <a:pPr>
              <a:spcBef>
                <a:spcPts val="0"/>
              </a:spcBef>
            </a:pPr>
            <a:r>
              <a:rPr kumimoji="1" lang="zh-CN" altLang="en-US" sz="2800" dirty="0">
                <a:latin typeface="+mj-ea"/>
                <a:ea typeface="+mj-ea"/>
              </a:rPr>
              <a:t>    </a:t>
            </a:r>
            <a:r>
              <a:rPr kumimoji="1"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class_addMethod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targetClass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kumimoji="1" lang="en" altLang="zh-CN" sz="2800" dirty="0">
                <a:solidFill>
                  <a:srgbClr val="B0338E"/>
                </a:solidFill>
                <a:latin typeface="+mj-ea"/>
                <a:ea typeface="+mj-ea"/>
              </a:rPr>
              <a:t>@selector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sayHello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), (</a:t>
            </a:r>
            <a:r>
              <a:rPr kumimoji="1" lang="en" altLang="zh-CN" sz="2800" dirty="0">
                <a:solidFill>
                  <a:srgbClr val="B0338E"/>
                </a:solidFill>
                <a:latin typeface="+mj-ea"/>
                <a:ea typeface="+mj-ea"/>
              </a:rPr>
              <a:t>IMP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kumimoji="1" lang="en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sayHello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“v@:”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kumimoji="1"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;</a:t>
            </a:r>
            <a:endParaRPr kumimoji="1" lang="en" altLang="zh-CN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655573-BD3A-3942-B22B-85272CD9DA66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FFFF"/>
              </a:buClr>
              <a:buSzPct val="100000"/>
            </a:pPr>
            <a:r>
              <a:rPr kumimoji="1" lang="en-US" altLang="zh-CN" sz="8000" b="1" dirty="0">
                <a:latin typeface="+mj-ea"/>
                <a:ea typeface="+mj-ea"/>
              </a:rPr>
              <a:t>iOS</a:t>
            </a:r>
            <a:r>
              <a:rPr kumimoji="1" lang="zh-CN" altLang="en-US" sz="8000" b="1" dirty="0">
                <a:latin typeface="+mj-ea"/>
                <a:ea typeface="+mj-ea"/>
              </a:rPr>
              <a:t>热修复原理分析</a:t>
            </a:r>
            <a:endParaRPr lang="en-US" altLang="zh-CN" sz="8000" b="1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E25F1A-0887-1847-8CF6-19D3D63500E4}"/>
              </a:ext>
            </a:extLst>
          </p:cNvPr>
          <p:cNvSpPr txBox="1"/>
          <p:nvPr/>
        </p:nvSpPr>
        <p:spPr>
          <a:xfrm>
            <a:off x="939406" y="2775390"/>
            <a:ext cx="1103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j-ea"/>
                <a:ea typeface="+mj-ea"/>
              </a:rPr>
              <a:t>消息转发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1056DE-37D6-0F4C-BE20-1D357F397F19}"/>
              </a:ext>
            </a:extLst>
          </p:cNvPr>
          <p:cNvSpPr txBox="1"/>
          <p:nvPr/>
        </p:nvSpPr>
        <p:spPr>
          <a:xfrm>
            <a:off x="939406" y="3822211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3600" dirty="0"/>
              <a:t>_</a:t>
            </a:r>
            <a:r>
              <a:rPr kumimoji="1" lang="en" altLang="zh-CN" sz="3600" dirty="0" err="1"/>
              <a:t>objc_msgForward</a:t>
            </a:r>
            <a:endParaRPr kumimoji="1" lang="zh-CN" alt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1A253D-E6A9-1F4F-B518-547AEBE379A0}"/>
              </a:ext>
            </a:extLst>
          </p:cNvPr>
          <p:cNvSpPr txBox="1"/>
          <p:nvPr/>
        </p:nvSpPr>
        <p:spPr>
          <a:xfrm>
            <a:off x="939406" y="4869032"/>
            <a:ext cx="12006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" altLang="zh-CN" sz="3600" dirty="0"/>
              <a:t>(</a:t>
            </a:r>
            <a:r>
              <a:rPr kumimoji="1" lang="en" altLang="zh-CN" sz="3600" dirty="0">
                <a:solidFill>
                  <a:srgbClr val="E54447"/>
                </a:solidFill>
              </a:rPr>
              <a:t>void</a:t>
            </a:r>
            <a:r>
              <a:rPr kumimoji="1" lang="en" altLang="zh-CN" sz="3600" dirty="0"/>
              <a:t>)</a:t>
            </a:r>
            <a:r>
              <a:rPr kumimoji="1" lang="en" altLang="zh-CN" sz="3600" dirty="0" err="1"/>
              <a:t>forwardInvocation</a:t>
            </a:r>
            <a:r>
              <a:rPr kumimoji="1" lang="en" altLang="zh-CN" sz="3600" dirty="0"/>
              <a:t>:(</a:t>
            </a:r>
            <a:r>
              <a:rPr kumimoji="1" lang="en" altLang="zh-CN" sz="3600" dirty="0" err="1">
                <a:solidFill>
                  <a:srgbClr val="4AA2BB"/>
                </a:solidFill>
              </a:rPr>
              <a:t>NSInvocation</a:t>
            </a:r>
            <a:r>
              <a:rPr kumimoji="1" lang="en" altLang="zh-CN" sz="3600" dirty="0"/>
              <a:t> *)</a:t>
            </a:r>
            <a:r>
              <a:rPr kumimoji="1" lang="en" altLang="zh-CN" sz="3600" dirty="0" err="1"/>
              <a:t>anInvocation</a:t>
            </a:r>
            <a:endParaRPr kumimoji="1" lang="en" altLang="zh-CN" sz="3600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98156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5590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627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052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6079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7502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2093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0889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今日内容提要"/>
          <p:cNvSpPr txBox="1">
            <a:spLocks noGrp="1"/>
          </p:cNvSpPr>
          <p:nvPr>
            <p:ph type="title"/>
          </p:nvPr>
        </p:nvSpPr>
        <p:spPr>
          <a:xfrm>
            <a:off x="972289" y="894571"/>
            <a:ext cx="21844000" cy="1562101"/>
          </a:xfrm>
          <a:prstGeom prst="rect">
            <a:avLst/>
          </a:prstGeom>
          <a:noFill/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lang="zh-CN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概述</a:t>
            </a:r>
            <a:endParaRPr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</p:txBody>
      </p:sp>
      <p:sp>
        <p:nvSpPr>
          <p:cNvPr id="216" name="CCAspect+Block： Block 动态化支持…"/>
          <p:cNvSpPr txBox="1">
            <a:spLocks noGrp="1"/>
          </p:cNvSpPr>
          <p:nvPr>
            <p:ph type="body" idx="1"/>
          </p:nvPr>
        </p:nvSpPr>
        <p:spPr>
          <a:xfrm>
            <a:off x="972289" y="2870791"/>
            <a:ext cx="21844000" cy="6698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indent="-685800">
              <a:spcAft>
                <a:spcPts val="12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CC</a:t>
            </a:r>
            <a:r>
              <a:rPr lang="zh-CN" altLang="en-US" dirty="0">
                <a:latin typeface="+mj-ea"/>
                <a:ea typeface="+mj-ea"/>
              </a:rPr>
              <a:t>热修复流程简介</a:t>
            </a:r>
            <a:endParaRPr lang="en-US" altLang="zh-CN" dirty="0">
              <a:latin typeface="+mj-ea"/>
              <a:ea typeface="+mj-ea"/>
            </a:endParaRPr>
          </a:p>
          <a:p>
            <a:pPr marL="685800" indent="-685800">
              <a:spcAft>
                <a:spcPts val="12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CCAspect</a:t>
            </a:r>
            <a:r>
              <a:rPr kumimoji="1" lang="zh-CN" altLang="en-US" dirty="0">
                <a:latin typeface="+mj-ea"/>
                <a:ea typeface="+mj-ea"/>
              </a:rPr>
              <a:t>简介</a:t>
            </a:r>
            <a:endParaRPr kumimoji="1" lang="en-US" altLang="zh-CN" dirty="0">
              <a:latin typeface="+mj-ea"/>
              <a:ea typeface="+mj-ea"/>
            </a:endParaRPr>
          </a:p>
          <a:p>
            <a:pPr marL="685800" indent="-685800">
              <a:spcAft>
                <a:spcPts val="12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ea"/>
                <a:ea typeface="+mj-ea"/>
              </a:rPr>
              <a:t>iOS</a:t>
            </a:r>
            <a:r>
              <a:rPr kumimoji="1" lang="zh-CN" altLang="en-US" dirty="0">
                <a:latin typeface="+mj-ea"/>
                <a:ea typeface="+mj-ea"/>
              </a:rPr>
              <a:t>热修复原理分析</a:t>
            </a:r>
            <a:endParaRPr lang="en-US" altLang="zh-CN" dirty="0">
              <a:latin typeface="+mj-ea"/>
              <a:ea typeface="+mj-ea"/>
            </a:endParaRPr>
          </a:p>
          <a:p>
            <a:pPr marL="685800" indent="-685800">
              <a:spcAft>
                <a:spcPts val="12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NSInvocation</a:t>
            </a:r>
            <a:r>
              <a:rPr lang="zh-CN" altLang="en-US" dirty="0">
                <a:latin typeface="+mj-ea"/>
                <a:ea typeface="+mj-ea"/>
              </a:rPr>
              <a:t>内存管理分析</a:t>
            </a:r>
            <a:endParaRPr lang="en-US" altLang="zh-CN" dirty="0">
              <a:latin typeface="+mj-ea"/>
              <a:ea typeface="+mj-ea"/>
            </a:endParaRPr>
          </a:p>
          <a:p>
            <a:pPr marL="685800" indent="-685800">
              <a:spcAft>
                <a:spcPts val="12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zh-CN" dirty="0">
                <a:latin typeface="+mj-ea"/>
                <a:ea typeface="+mj-ea"/>
              </a:rPr>
              <a:t>CCTinker</a:t>
            </a:r>
            <a:r>
              <a:rPr lang="en-US" altLang="zh-CN" dirty="0">
                <a:latin typeface="+mj-ea"/>
                <a:ea typeface="+mj-ea"/>
              </a:rPr>
              <a:t>:</a:t>
            </a:r>
            <a:r>
              <a:rPr lang="en" altLang="zh-CN" dirty="0">
                <a:latin typeface="+mj-ea"/>
                <a:ea typeface="+mj-ea"/>
              </a:rPr>
              <a:t>Objective-C → JSON</a:t>
            </a:r>
            <a:endParaRPr lang="en-US" dirty="0">
              <a:latin typeface="+mj-ea"/>
              <a:ea typeface="+mj-ea"/>
            </a:endParaRPr>
          </a:p>
          <a:p>
            <a:pPr marL="685800" indent="-685800"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lang="en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0008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23577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A75076-74A8-9F41-8953-7909699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803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CTinker"/>
          <p:cNvSpPr txBox="1">
            <a:spLocks noGrp="1"/>
          </p:cNvSpPr>
          <p:nvPr>
            <p:ph type="title"/>
          </p:nvPr>
        </p:nvSpPr>
        <p:spPr>
          <a:xfrm>
            <a:off x="1270000" y="1851501"/>
            <a:ext cx="21844000" cy="1562101"/>
          </a:xfrm>
          <a:prstGeom prst="rect">
            <a:avLst/>
          </a:prstGeom>
        </p:spPr>
        <p:txBody>
          <a:bodyPr/>
          <a:lstStyle>
            <a:lvl1pPr defTabSz="1755648">
              <a:lnSpc>
                <a:spcPct val="90000"/>
              </a:lnSpc>
              <a:defRPr sz="8352" spc="-250"/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3" name="快速、正确地生成补丁"/>
          <p:cNvSpPr txBox="1"/>
          <p:nvPr/>
        </p:nvSpPr>
        <p:spPr>
          <a:xfrm>
            <a:off x="3562620" y="7410450"/>
            <a:ext cx="62103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快速、正确地生成补丁</a:t>
            </a:r>
          </a:p>
        </p:txBody>
      </p:sp>
      <p:sp>
        <p:nvSpPr>
          <p:cNvPr id="274" name="精简ObjC语法…"/>
          <p:cNvSpPr txBox="1"/>
          <p:nvPr/>
        </p:nvSpPr>
        <p:spPr>
          <a:xfrm>
            <a:off x="13176519" y="5103826"/>
            <a:ext cx="8648701" cy="556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精简ObjC语法</a:t>
            </a:r>
          </a:p>
          <a:p>
            <a:endParaRPr/>
          </a:p>
          <a:p>
            <a:r>
              <a:t>语法高亮、代码提示、自动补全</a:t>
            </a:r>
          </a:p>
          <a:p>
            <a:endParaRPr/>
          </a:p>
          <a:p>
            <a:r>
              <a:t>补丁上传</a:t>
            </a:r>
          </a:p>
        </p:txBody>
      </p:sp>
      <p:sp>
        <p:nvSpPr>
          <p:cNvPr id="275" name="装饰符 13"/>
          <p:cNvSpPr/>
          <p:nvPr/>
        </p:nvSpPr>
        <p:spPr>
          <a:xfrm rot="5400000" flipH="1">
            <a:off x="10295436" y="7807900"/>
            <a:ext cx="3526969" cy="15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5596" extrusionOk="0">
                <a:moveTo>
                  <a:pt x="8186" y="7"/>
                </a:moveTo>
                <a:cubicBezTo>
                  <a:pt x="5538" y="-278"/>
                  <a:pt x="2797" y="8362"/>
                  <a:pt x="49" y="663"/>
                </a:cubicBezTo>
                <a:lnTo>
                  <a:pt x="0" y="1181"/>
                </a:lnTo>
                <a:cubicBezTo>
                  <a:pt x="3497" y="13745"/>
                  <a:pt x="7050" y="-5602"/>
                  <a:pt x="10800" y="4870"/>
                </a:cubicBezTo>
                <a:cubicBezTo>
                  <a:pt x="14550" y="-5599"/>
                  <a:pt x="18104" y="13745"/>
                  <a:pt x="21600" y="1181"/>
                </a:cubicBezTo>
                <a:lnTo>
                  <a:pt x="21551" y="663"/>
                </a:lnTo>
                <a:cubicBezTo>
                  <a:pt x="17887" y="10929"/>
                  <a:pt x="14235" y="-7855"/>
                  <a:pt x="10800" y="4205"/>
                </a:cubicBezTo>
                <a:cubicBezTo>
                  <a:pt x="9941" y="1190"/>
                  <a:pt x="9069" y="103"/>
                  <a:pt x="8186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8B441-B3B2-324A-A6FE-E7F9629590B7}"/>
              </a:ext>
            </a:extLst>
          </p:cNvPr>
          <p:cNvSpPr txBox="1"/>
          <p:nvPr/>
        </p:nvSpPr>
        <p:spPr>
          <a:xfrm>
            <a:off x="1270000" y="1638850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+mj-ea"/>
                <a:ea typeface="+mj-ea"/>
              </a:rPr>
              <a:t>CCTinker</a:t>
            </a:r>
            <a:endParaRPr kumimoji="1" lang="zh-CN" altLang="en-US" sz="80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主要流程"/>
          <p:cNvSpPr txBox="1">
            <a:spLocks noGrp="1"/>
          </p:cNvSpPr>
          <p:nvPr>
            <p:ph type="title"/>
          </p:nvPr>
        </p:nvSpPr>
        <p:spPr>
          <a:xfrm>
            <a:off x="1270000" y="1851501"/>
            <a:ext cx="21844000" cy="1562101"/>
          </a:xfrm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主要流程</a:t>
            </a:r>
          </a:p>
        </p:txBody>
      </p:sp>
      <p:pic>
        <p:nvPicPr>
          <p:cNvPr id="2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209" y="6021007"/>
            <a:ext cx="2076842" cy="225153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线条"/>
          <p:cNvSpPr/>
          <p:nvPr/>
        </p:nvSpPr>
        <p:spPr>
          <a:xfrm flipH="1">
            <a:off x="4712297" y="7146772"/>
            <a:ext cx="2588117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" name="Clang"/>
          <p:cNvSpPr txBox="1"/>
          <p:nvPr/>
        </p:nvSpPr>
        <p:spPr>
          <a:xfrm>
            <a:off x="5102746" y="8399871"/>
            <a:ext cx="13228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Clang</a:t>
            </a:r>
          </a:p>
        </p:txBody>
      </p:sp>
      <p:sp>
        <p:nvSpPr>
          <p:cNvPr id="281" name="Token 序列"/>
          <p:cNvSpPr/>
          <p:nvPr/>
        </p:nvSpPr>
        <p:spPr>
          <a:xfrm>
            <a:off x="7770660" y="6599084"/>
            <a:ext cx="3091657" cy="1095376"/>
          </a:xfrm>
          <a:prstGeom prst="roundRect">
            <a:avLst>
              <a:gd name="adj" fmla="val 162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3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Token 序列</a:t>
            </a:r>
          </a:p>
        </p:txBody>
      </p:sp>
      <p:sp>
        <p:nvSpPr>
          <p:cNvPr id="282" name="词法分析"/>
          <p:cNvSpPr txBox="1"/>
          <p:nvPr/>
        </p:nvSpPr>
        <p:spPr>
          <a:xfrm>
            <a:off x="4818044" y="5510621"/>
            <a:ext cx="18923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词法分析</a:t>
            </a:r>
          </a:p>
        </p:txBody>
      </p:sp>
      <p:sp>
        <p:nvSpPr>
          <p:cNvPr id="283" name="enum TokenKind…"/>
          <p:cNvSpPr txBox="1"/>
          <p:nvPr/>
        </p:nvSpPr>
        <p:spPr>
          <a:xfrm>
            <a:off x="7861872" y="8704670"/>
            <a:ext cx="3153907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solidFill>
                  <a:srgbClr val="75E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F7439D"/>
                </a:solidFill>
              </a:rPr>
              <a:t>enum</a:t>
            </a:r>
            <a:r>
              <a:rPr>
                <a:solidFill>
                  <a:srgbClr val="FFFFFF"/>
                </a:solidFill>
              </a:rPr>
              <a:t> </a:t>
            </a:r>
            <a:r>
              <a:t>TokenKind</a:t>
            </a:r>
            <a:r>
              <a:rPr>
                <a:solidFill>
                  <a:srgbClr val="FFFFFF"/>
                </a:solidFill>
              </a:rPr>
              <a:t> 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solidFill>
                  <a:srgbClr val="75E1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FFFFFF"/>
                </a:solidFill>
              </a:rPr>
              <a:t>{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t> </a:t>
            </a:r>
            <a:r>
              <a:rPr>
                <a:solidFill>
                  <a:srgbClr val="3EBDE0"/>
                </a:solidFill>
              </a:rPr>
              <a:t>Unknown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solidFill>
                  <a:srgbClr val="3EBDE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FFFFFF"/>
                </a:solidFill>
              </a:rP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rPr>
                <a:solidFill>
                  <a:srgbClr val="FFFFFF"/>
                </a:solidFill>
              </a:rPr>
              <a:t> </a:t>
            </a:r>
            <a:r>
              <a:t>Punctuation</a:t>
            </a:r>
            <a:endParaRPr>
              <a:solidFill>
                <a:srgbClr val="FFFFFF"/>
              </a:solidFill>
            </a:endParaRP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t> </a:t>
            </a:r>
            <a:r>
              <a:rPr>
                <a:solidFill>
                  <a:srgbClr val="3EBDE0"/>
                </a:solidFill>
              </a:rPr>
              <a:t>Keyword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solidFill>
                  <a:srgbClr val="3EBDE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FFFFFF"/>
                </a:solidFill>
              </a:rP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rPr>
                <a:solidFill>
                  <a:srgbClr val="FFFFFF"/>
                </a:solidFill>
              </a:rPr>
              <a:t> </a:t>
            </a:r>
            <a:r>
              <a:t>Identifier</a:t>
            </a:r>
            <a:endParaRPr>
              <a:solidFill>
                <a:srgbClr val="FFFFFF"/>
              </a:solidFill>
            </a:endParaRP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t> </a:t>
            </a:r>
            <a:r>
              <a:rPr>
                <a:solidFill>
                  <a:srgbClr val="3EBDE0"/>
                </a:solidFill>
              </a:rPr>
              <a:t>Literal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</a:t>
            </a:r>
            <a:r>
              <a:rPr>
                <a:solidFill>
                  <a:srgbClr val="F7439D"/>
                </a:solidFill>
              </a:rPr>
              <a:t>case</a:t>
            </a:r>
            <a:r>
              <a:t> </a:t>
            </a:r>
            <a:r>
              <a:rPr>
                <a:solidFill>
                  <a:srgbClr val="3EBDE0"/>
                </a:solidFill>
              </a:rPr>
              <a:t>Comment</a:t>
            </a:r>
          </a:p>
          <a:p>
            <a:pPr defTabSz="470534">
              <a:spcBef>
                <a:spcPts val="0"/>
              </a:spcBef>
              <a:tabLst>
                <a:tab pos="469900" algn="l"/>
              </a:tabLst>
              <a:defRPr sz="21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84" name="线条"/>
          <p:cNvSpPr/>
          <p:nvPr/>
        </p:nvSpPr>
        <p:spPr>
          <a:xfrm flipH="1">
            <a:off x="11332563" y="7146772"/>
            <a:ext cx="2588116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语法分析"/>
          <p:cNvSpPr txBox="1"/>
          <p:nvPr/>
        </p:nvSpPr>
        <p:spPr>
          <a:xfrm>
            <a:off x="11536343" y="5510621"/>
            <a:ext cx="18923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语法分析</a:t>
            </a:r>
          </a:p>
        </p:txBody>
      </p:sp>
      <p:sp>
        <p:nvSpPr>
          <p:cNvPr id="286" name="AST"/>
          <p:cNvSpPr/>
          <p:nvPr/>
        </p:nvSpPr>
        <p:spPr>
          <a:xfrm>
            <a:off x="14390926" y="6599084"/>
            <a:ext cx="2076842" cy="1095376"/>
          </a:xfrm>
          <a:prstGeom prst="roundRect">
            <a:avLst>
              <a:gd name="adj" fmla="val 162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3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AST</a:t>
            </a:r>
          </a:p>
        </p:txBody>
      </p:sp>
      <p:sp>
        <p:nvSpPr>
          <p:cNvPr id="287" name="线条"/>
          <p:cNvSpPr/>
          <p:nvPr/>
        </p:nvSpPr>
        <p:spPr>
          <a:xfrm flipH="1">
            <a:off x="17034863" y="7146772"/>
            <a:ext cx="375684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1191" y="6100836"/>
            <a:ext cx="1892301" cy="189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语义分析 + JSON生成器"/>
          <p:cNvSpPr txBox="1"/>
          <p:nvPr/>
        </p:nvSpPr>
        <p:spPr>
          <a:xfrm>
            <a:off x="15866136" y="5504843"/>
            <a:ext cx="4925569" cy="73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语义分析 + JSON生成器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语法分析"/>
          <p:cNvSpPr txBox="1">
            <a:spLocks noGrp="1"/>
          </p:cNvSpPr>
          <p:nvPr>
            <p:ph type="title"/>
          </p:nvPr>
        </p:nvSpPr>
        <p:spPr>
          <a:xfrm>
            <a:off x="1270000" y="1851501"/>
            <a:ext cx="21844000" cy="1562101"/>
          </a:xfrm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</a:p>
        </p:txBody>
      </p:sp>
      <p:sp>
        <p:nvSpPr>
          <p:cNvPr id="292" name="自顶向下…"/>
          <p:cNvSpPr txBox="1"/>
          <p:nvPr/>
        </p:nvSpPr>
        <p:spPr>
          <a:xfrm>
            <a:off x="1263650" y="5422900"/>
            <a:ext cx="3111501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FFFFFF"/>
              </a:buClr>
              <a:buSzPct val="100000"/>
              <a:buChar char="•"/>
            </a:pPr>
            <a:r>
              <a:t>自顶向下</a:t>
            </a:r>
          </a:p>
          <a:p>
            <a:pPr marL="558800" indent="-558800">
              <a:buClr>
                <a:srgbClr val="FFFFFF"/>
              </a:buClr>
              <a:buSzPct val="100000"/>
              <a:buChar char="•"/>
            </a:pPr>
            <a:r>
              <a:t>自底向上</a:t>
            </a:r>
          </a:p>
        </p:txBody>
      </p:sp>
      <p:sp>
        <p:nvSpPr>
          <p:cNvPr id="293" name="FileNode"/>
          <p:cNvSpPr/>
          <p:nvPr/>
        </p:nvSpPr>
        <p:spPr>
          <a:xfrm>
            <a:off x="6492431" y="4985551"/>
            <a:ext cx="2192879" cy="732235"/>
          </a:xfrm>
          <a:prstGeom prst="roundRect">
            <a:avLst>
              <a:gd name="adj" fmla="val 2166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FileNode</a:t>
            </a:r>
          </a:p>
        </p:txBody>
      </p:sp>
      <p:sp>
        <p:nvSpPr>
          <p:cNvPr id="294" name="ScopeNode"/>
          <p:cNvSpPr/>
          <p:nvPr/>
        </p:nvSpPr>
        <p:spPr>
          <a:xfrm>
            <a:off x="6492431" y="6102976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ScopeNode</a:t>
            </a:r>
          </a:p>
        </p:txBody>
      </p:sp>
      <p:sp>
        <p:nvSpPr>
          <p:cNvPr id="295" name="MethodDeclNode"/>
          <p:cNvSpPr/>
          <p:nvPr/>
        </p:nvSpPr>
        <p:spPr>
          <a:xfrm>
            <a:off x="6255596" y="7220401"/>
            <a:ext cx="266654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MethodDeclNode</a:t>
            </a:r>
          </a:p>
        </p:txBody>
      </p:sp>
      <p:sp>
        <p:nvSpPr>
          <p:cNvPr id="296" name="BraceNode"/>
          <p:cNvSpPr/>
          <p:nvPr/>
        </p:nvSpPr>
        <p:spPr>
          <a:xfrm>
            <a:off x="6492431" y="8286297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BraceNode</a:t>
            </a:r>
          </a:p>
        </p:txBody>
      </p:sp>
      <p:sp>
        <p:nvSpPr>
          <p:cNvPr id="297" name="Statement"/>
          <p:cNvSpPr/>
          <p:nvPr/>
        </p:nvSpPr>
        <p:spPr>
          <a:xfrm>
            <a:off x="6492431" y="9352193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Statement</a:t>
            </a:r>
          </a:p>
        </p:txBody>
      </p:sp>
      <p:sp>
        <p:nvSpPr>
          <p:cNvPr id="298" name="Expression"/>
          <p:cNvSpPr/>
          <p:nvPr/>
        </p:nvSpPr>
        <p:spPr>
          <a:xfrm>
            <a:off x="6492431" y="10418089"/>
            <a:ext cx="2192879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Expression</a:t>
            </a:r>
          </a:p>
        </p:txBody>
      </p:sp>
      <p:sp>
        <p:nvSpPr>
          <p:cNvPr id="299" name="ConditionNode"/>
          <p:cNvSpPr/>
          <p:nvPr/>
        </p:nvSpPr>
        <p:spPr>
          <a:xfrm>
            <a:off x="9537305" y="9352193"/>
            <a:ext cx="2421143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ConditionNode</a:t>
            </a:r>
          </a:p>
        </p:txBody>
      </p:sp>
      <p:sp>
        <p:nvSpPr>
          <p:cNvPr id="300" name="ReturnNode"/>
          <p:cNvSpPr/>
          <p:nvPr/>
        </p:nvSpPr>
        <p:spPr>
          <a:xfrm>
            <a:off x="12241152" y="9352193"/>
            <a:ext cx="1988823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ReturnNode</a:t>
            </a:r>
          </a:p>
        </p:txBody>
      </p:sp>
      <p:sp>
        <p:nvSpPr>
          <p:cNvPr id="301" name="AssignNode"/>
          <p:cNvSpPr/>
          <p:nvPr/>
        </p:nvSpPr>
        <p:spPr>
          <a:xfrm>
            <a:off x="14512678" y="9352193"/>
            <a:ext cx="1988823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AssignNode</a:t>
            </a:r>
          </a:p>
        </p:txBody>
      </p:sp>
      <p:sp>
        <p:nvSpPr>
          <p:cNvPr id="302" name="SetterNode"/>
          <p:cNvSpPr/>
          <p:nvPr/>
        </p:nvSpPr>
        <p:spPr>
          <a:xfrm>
            <a:off x="16784204" y="9352193"/>
            <a:ext cx="1988823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SetterNode</a:t>
            </a:r>
          </a:p>
        </p:txBody>
      </p:sp>
      <p:sp>
        <p:nvSpPr>
          <p:cNvPr id="303" name="Expression"/>
          <p:cNvSpPr/>
          <p:nvPr/>
        </p:nvSpPr>
        <p:spPr>
          <a:xfrm>
            <a:off x="19055729" y="9352193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Expression</a:t>
            </a:r>
          </a:p>
        </p:txBody>
      </p:sp>
      <p:sp>
        <p:nvSpPr>
          <p:cNvPr id="304" name="MsgSendNode"/>
          <p:cNvSpPr/>
          <p:nvPr/>
        </p:nvSpPr>
        <p:spPr>
          <a:xfrm>
            <a:off x="9537305" y="10418089"/>
            <a:ext cx="2421143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MsgSendNode</a:t>
            </a:r>
          </a:p>
        </p:txBody>
      </p:sp>
      <p:sp>
        <p:nvSpPr>
          <p:cNvPr id="305" name="CallerNode"/>
          <p:cNvSpPr/>
          <p:nvPr/>
        </p:nvSpPr>
        <p:spPr>
          <a:xfrm>
            <a:off x="12241152" y="10418089"/>
            <a:ext cx="1988823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CallerNode</a:t>
            </a:r>
          </a:p>
        </p:txBody>
      </p:sp>
      <p:sp>
        <p:nvSpPr>
          <p:cNvPr id="306" name="GetterNode"/>
          <p:cNvSpPr/>
          <p:nvPr/>
        </p:nvSpPr>
        <p:spPr>
          <a:xfrm>
            <a:off x="14512678" y="10418089"/>
            <a:ext cx="1988823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GetterNode</a:t>
            </a:r>
          </a:p>
        </p:txBody>
      </p:sp>
      <p:sp>
        <p:nvSpPr>
          <p:cNvPr id="307" name="OperatorNode"/>
          <p:cNvSpPr/>
          <p:nvPr/>
        </p:nvSpPr>
        <p:spPr>
          <a:xfrm>
            <a:off x="12241152" y="11483985"/>
            <a:ext cx="2154674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OperatorNode</a:t>
            </a:r>
          </a:p>
        </p:txBody>
      </p:sp>
      <p:sp>
        <p:nvSpPr>
          <p:cNvPr id="308" name="LiteralNode"/>
          <p:cNvSpPr/>
          <p:nvPr/>
        </p:nvSpPr>
        <p:spPr>
          <a:xfrm>
            <a:off x="14571671" y="11483985"/>
            <a:ext cx="1988823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LiteralNode</a:t>
            </a:r>
          </a:p>
        </p:txBody>
      </p:sp>
      <p:sp>
        <p:nvSpPr>
          <p:cNvPr id="309" name="TermNode"/>
          <p:cNvSpPr/>
          <p:nvPr/>
        </p:nvSpPr>
        <p:spPr>
          <a:xfrm>
            <a:off x="16843198" y="11483985"/>
            <a:ext cx="1872110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TermNode</a:t>
            </a:r>
          </a:p>
        </p:txBody>
      </p:sp>
      <p:sp>
        <p:nvSpPr>
          <p:cNvPr id="310" name="线条"/>
          <p:cNvSpPr/>
          <p:nvPr/>
        </p:nvSpPr>
        <p:spPr>
          <a:xfrm>
            <a:off x="8794412" y="9718310"/>
            <a:ext cx="63379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1" name="线条"/>
          <p:cNvSpPr/>
          <p:nvPr/>
        </p:nvSpPr>
        <p:spPr>
          <a:xfrm>
            <a:off x="8794412" y="10784206"/>
            <a:ext cx="63379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2" name="@implementaion-@end"/>
          <p:cNvSpPr txBox="1"/>
          <p:nvPr/>
        </p:nvSpPr>
        <p:spPr>
          <a:xfrm>
            <a:off x="9453987" y="6248520"/>
            <a:ext cx="3181961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@implementaion-@end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7552E4-FDF4-1646-8024-B78BF0BABB4E}"/>
              </a:ext>
            </a:extLst>
          </p:cNvPr>
          <p:cNvGrpSpPr/>
          <p:nvPr/>
        </p:nvGrpSpPr>
        <p:grpSpPr>
          <a:xfrm>
            <a:off x="14454820" y="11313864"/>
            <a:ext cx="4355936" cy="1698508"/>
            <a:chOff x="14395826" y="11313864"/>
            <a:chExt cx="4355936" cy="1698508"/>
          </a:xfrm>
        </p:grpSpPr>
        <p:sp>
          <p:nvSpPr>
            <p:cNvPr id="313" name="圆角矩形"/>
            <p:cNvSpPr/>
            <p:nvPr/>
          </p:nvSpPr>
          <p:spPr>
            <a:xfrm>
              <a:off x="14395826" y="11313864"/>
              <a:ext cx="4355936" cy="1032259"/>
            </a:xfrm>
            <a:prstGeom prst="roundRect">
              <a:avLst>
                <a:gd name="adj" fmla="val 18282"/>
              </a:avLst>
            </a:prstGeom>
            <a:ln w="254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14" name="终结符"/>
            <p:cNvSpPr txBox="1"/>
            <p:nvPr/>
          </p:nvSpPr>
          <p:spPr>
            <a:xfrm>
              <a:off x="16097544" y="12529771"/>
              <a:ext cx="952501" cy="482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终结符</a:t>
              </a:r>
            </a:p>
          </p:txBody>
        </p:sp>
      </p:grpSp>
      <p:sp>
        <p:nvSpPr>
          <p:cNvPr id="26" name="MsgSendNode">
            <a:extLst>
              <a:ext uri="{FF2B5EF4-FFF2-40B4-BE49-F238E27FC236}">
                <a16:creationId xmlns:a16="http://schemas.microsoft.com/office/drawing/2014/main" id="{DBCD7F4E-31B1-E848-9EDA-5EFC16FA5B78}"/>
              </a:ext>
            </a:extLst>
          </p:cNvPr>
          <p:cNvSpPr/>
          <p:nvPr/>
        </p:nvSpPr>
        <p:spPr>
          <a:xfrm>
            <a:off x="9537305" y="11483985"/>
            <a:ext cx="2421143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altLang="zh-CN">
                <a:latin typeface="Segoe UI Semibold" panose="020B0702040204020203" pitchFamily="34" charset="0"/>
                <a:cs typeface="Segoe UI Semibold" panose="020B0702040204020203" pitchFamily="34" charset="0"/>
              </a:rPr>
              <a:t>BlockNode</a:t>
            </a:r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@implementaion-@end"/>
          <p:cNvSpPr txBox="1"/>
          <p:nvPr/>
        </p:nvSpPr>
        <p:spPr>
          <a:xfrm>
            <a:off x="9428203" y="7365945"/>
            <a:ext cx="3355086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en-US" altLang="zh-CN">
                <a:latin typeface="Segoe UI Semibold" panose="020B0702040204020203" pitchFamily="34" charset="0"/>
                <a:cs typeface="Segoe UI Semibold" panose="020B0702040204020203" pitchFamily="34" charset="0"/>
              </a:rPr>
              <a:t>- (void)selector</a:t>
            </a:r>
            <a:r>
              <a:rPr lang="en-US" altLang="zh-CN"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:(id)param</a:t>
            </a:r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@implementaion-@end"/>
          <p:cNvSpPr txBox="1"/>
          <p:nvPr/>
        </p:nvSpPr>
        <p:spPr>
          <a:xfrm>
            <a:off x="9428203" y="8431842"/>
            <a:ext cx="49051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{...}</a:t>
            </a:r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语法树生成"/>
          <p:cNvSpPr txBox="1">
            <a:spLocks noGrp="1"/>
          </p:cNvSpPr>
          <p:nvPr>
            <p:ph type="title"/>
          </p:nvPr>
        </p:nvSpPr>
        <p:spPr>
          <a:xfrm>
            <a:off x="1270000" y="1053385"/>
            <a:ext cx="21844000" cy="1562101"/>
          </a:xfrm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语法树生成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@implementation StringUtils…"/>
          <p:cNvSpPr txBox="1"/>
          <p:nvPr/>
        </p:nvSpPr>
        <p:spPr>
          <a:xfrm>
            <a:off x="1146083" y="4593255"/>
            <a:ext cx="799949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solidFill>
                  <a:srgbClr val="F7439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@implementation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75E1FF"/>
                </a:solidFill>
              </a:rPr>
              <a:t>StringUtils</a:t>
            </a:r>
            <a:endParaRPr sz="2800" dirty="0">
              <a:solidFill>
                <a:srgbClr val="FFFFFF"/>
              </a:solidFill>
            </a:endParaRP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800" dirty="0">
              <a:solidFill>
                <a:srgbClr val="FFFFFF"/>
              </a:solidFill>
            </a:endParaRPr>
          </a:p>
          <a:p>
            <a:pPr marL="197908" indent="-197908" defTabSz="470534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+"/>
              <a:tabLst>
                <a:tab pos="469900" algn="l"/>
              </a:tabLst>
              <a:defRPr sz="2300" b="1">
                <a:solidFill>
                  <a:srgbClr val="3EBDE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zh-CN" altLang="en-US" sz="280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(</a:t>
            </a:r>
            <a:r>
              <a:rPr sz="2800" dirty="0">
                <a:solidFill>
                  <a:srgbClr val="F7439D"/>
                </a:solidFill>
              </a:rPr>
              <a:t>BOOL</a:t>
            </a:r>
            <a:r>
              <a:rPr sz="2800" dirty="0">
                <a:solidFill>
                  <a:srgbClr val="FFFFFF"/>
                </a:solidFill>
              </a:rPr>
              <a:t>)</a:t>
            </a:r>
            <a:r>
              <a:rPr sz="2800" dirty="0" err="1"/>
              <a:t>isEmptyString</a:t>
            </a:r>
            <a:r>
              <a:rPr sz="2800" dirty="0">
                <a:solidFill>
                  <a:srgbClr val="FFFFFF"/>
                </a:solidFill>
              </a:rPr>
              <a:t>:(</a:t>
            </a:r>
            <a:r>
              <a:rPr sz="2800" dirty="0" err="1">
                <a:solidFill>
                  <a:srgbClr val="DABAFF"/>
                </a:solidFill>
              </a:rPr>
              <a:t>NSString</a:t>
            </a:r>
            <a:r>
              <a:rPr sz="2800" dirty="0">
                <a:solidFill>
                  <a:srgbClr val="FFFFFF"/>
                </a:solidFill>
              </a:rPr>
              <a:t> *)string {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    </a:t>
            </a:r>
            <a:r>
              <a:rPr sz="2800" dirty="0">
                <a:solidFill>
                  <a:srgbClr val="F7439D"/>
                </a:solidFill>
              </a:rPr>
              <a:t>if</a:t>
            </a:r>
            <a:r>
              <a:rPr sz="2800" dirty="0"/>
              <a:t> (!string || </a:t>
            </a:r>
            <a:r>
              <a:rPr sz="2800" dirty="0" err="1"/>
              <a:t>string.</a:t>
            </a:r>
            <a:r>
              <a:rPr sz="2800" dirty="0" err="1">
                <a:solidFill>
                  <a:srgbClr val="BB81FF"/>
                </a:solidFill>
              </a:rPr>
              <a:t>length</a:t>
            </a:r>
            <a:r>
              <a:rPr sz="2800" dirty="0"/>
              <a:t> == </a:t>
            </a:r>
            <a:r>
              <a:rPr sz="2800" dirty="0">
                <a:solidFill>
                  <a:srgbClr val="FFEA80"/>
                </a:solidFill>
              </a:rPr>
              <a:t>0</a:t>
            </a:r>
            <a:r>
              <a:rPr sz="2800" dirty="0"/>
              <a:t>) {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        </a:t>
            </a:r>
            <a:r>
              <a:rPr sz="2800" dirty="0">
                <a:solidFill>
                  <a:srgbClr val="F7439D"/>
                </a:solidFill>
              </a:rPr>
              <a:t>return</a:t>
            </a:r>
            <a:r>
              <a:rPr sz="2800" dirty="0"/>
              <a:t> </a:t>
            </a:r>
            <a:r>
              <a:rPr sz="2800" dirty="0">
                <a:solidFill>
                  <a:srgbClr val="F7439D"/>
                </a:solidFill>
              </a:rPr>
              <a:t>YES</a:t>
            </a:r>
            <a:r>
              <a:rPr sz="2800" dirty="0"/>
              <a:t>;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    }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solidFill>
                  <a:srgbClr val="F7439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FFFFFF"/>
                </a:solidFill>
              </a:rPr>
              <a:t>    </a:t>
            </a:r>
            <a:r>
              <a:rPr sz="2800" dirty="0"/>
              <a:t>return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/>
              <a:t>NO</a:t>
            </a:r>
            <a:r>
              <a:rPr sz="2800" dirty="0">
                <a:solidFill>
                  <a:srgbClr val="FFFFFF"/>
                </a:solidFill>
              </a:rPr>
              <a:t>;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}</a:t>
            </a:r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800" dirty="0"/>
          </a:p>
          <a:p>
            <a:pPr defTabSz="470534">
              <a:lnSpc>
                <a:spcPct val="120000"/>
              </a:lnSpc>
              <a:spcBef>
                <a:spcPts val="0"/>
              </a:spcBef>
              <a:tabLst>
                <a:tab pos="469900" algn="l"/>
              </a:tabLst>
              <a:defRPr sz="2300" b="1">
                <a:solidFill>
                  <a:srgbClr val="F7439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/>
              <a:t>@end</a:t>
            </a:r>
          </a:p>
        </p:txBody>
      </p:sp>
      <p:sp>
        <p:nvSpPr>
          <p:cNvPr id="320" name="FileNode"/>
          <p:cNvSpPr/>
          <p:nvPr/>
        </p:nvSpPr>
        <p:spPr>
          <a:xfrm>
            <a:off x="18289826" y="1645449"/>
            <a:ext cx="2192878" cy="732236"/>
          </a:xfrm>
          <a:prstGeom prst="roundRect">
            <a:avLst>
              <a:gd name="adj" fmla="val 2166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FileNode</a:t>
            </a:r>
          </a:p>
        </p:txBody>
      </p:sp>
      <p:sp>
        <p:nvSpPr>
          <p:cNvPr id="321" name="ScopeNode"/>
          <p:cNvSpPr/>
          <p:nvPr/>
        </p:nvSpPr>
        <p:spPr>
          <a:xfrm>
            <a:off x="18289826" y="2938592"/>
            <a:ext cx="2192878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ScopeNode</a:t>
            </a:r>
          </a:p>
        </p:txBody>
      </p:sp>
      <p:sp>
        <p:nvSpPr>
          <p:cNvPr id="322" name="MethodDeclNode"/>
          <p:cNvSpPr/>
          <p:nvPr/>
        </p:nvSpPr>
        <p:spPr>
          <a:xfrm>
            <a:off x="18052991" y="4231734"/>
            <a:ext cx="266654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MethodDeclNode</a:t>
            </a:r>
          </a:p>
        </p:txBody>
      </p:sp>
      <p:sp>
        <p:nvSpPr>
          <p:cNvPr id="323" name="BraceNode"/>
          <p:cNvSpPr/>
          <p:nvPr/>
        </p:nvSpPr>
        <p:spPr>
          <a:xfrm>
            <a:off x="18289826" y="5586807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BraceNode</a:t>
            </a:r>
          </a:p>
        </p:txBody>
      </p:sp>
      <p:sp>
        <p:nvSpPr>
          <p:cNvPr id="324" name="ConditionNode"/>
          <p:cNvSpPr/>
          <p:nvPr/>
        </p:nvSpPr>
        <p:spPr>
          <a:xfrm>
            <a:off x="15928866" y="6754444"/>
            <a:ext cx="2426588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ConditionNode</a:t>
            </a:r>
          </a:p>
        </p:txBody>
      </p:sp>
      <p:sp>
        <p:nvSpPr>
          <p:cNvPr id="325" name="ReturnNode"/>
          <p:cNvSpPr/>
          <p:nvPr/>
        </p:nvSpPr>
        <p:spPr>
          <a:xfrm>
            <a:off x="21145465" y="6863756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ReturnNode</a:t>
            </a:r>
          </a:p>
        </p:txBody>
      </p:sp>
      <p:sp>
        <p:nvSpPr>
          <p:cNvPr id="326" name="LiteralNode"/>
          <p:cNvSpPr/>
          <p:nvPr/>
        </p:nvSpPr>
        <p:spPr>
          <a:xfrm>
            <a:off x="21145465" y="8016791"/>
            <a:ext cx="2192879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LiteralNode</a:t>
            </a:r>
          </a:p>
        </p:txBody>
      </p:sp>
      <p:sp>
        <p:nvSpPr>
          <p:cNvPr id="327" name="BraceNode"/>
          <p:cNvSpPr/>
          <p:nvPr/>
        </p:nvSpPr>
        <p:spPr>
          <a:xfrm>
            <a:off x="18556526" y="7969436"/>
            <a:ext cx="2192878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BraceNode</a:t>
            </a:r>
          </a:p>
        </p:txBody>
      </p:sp>
      <p:sp>
        <p:nvSpPr>
          <p:cNvPr id="328" name="ReturnNode"/>
          <p:cNvSpPr/>
          <p:nvPr/>
        </p:nvSpPr>
        <p:spPr>
          <a:xfrm>
            <a:off x="18556526" y="93406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ReturnNode</a:t>
            </a:r>
          </a:p>
        </p:txBody>
      </p:sp>
      <p:sp>
        <p:nvSpPr>
          <p:cNvPr id="329" name="LiteralNode"/>
          <p:cNvSpPr/>
          <p:nvPr/>
        </p:nvSpPr>
        <p:spPr>
          <a:xfrm>
            <a:off x="18556526" y="106487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LiteralNode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0" name="OperatorNode"/>
          <p:cNvSpPr/>
          <p:nvPr/>
        </p:nvSpPr>
        <p:spPr>
          <a:xfrm>
            <a:off x="13238221" y="7969436"/>
            <a:ext cx="2426588" cy="732235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OperatorNode</a:t>
            </a:r>
          </a:p>
        </p:txBody>
      </p:sp>
      <p:sp>
        <p:nvSpPr>
          <p:cNvPr id="332" name="OperatorNode"/>
          <p:cNvSpPr/>
          <p:nvPr/>
        </p:nvSpPr>
        <p:spPr>
          <a:xfrm>
            <a:off x="14640216" y="9277154"/>
            <a:ext cx="242658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OperatorNode</a:t>
            </a:r>
          </a:p>
        </p:txBody>
      </p:sp>
      <p:sp>
        <p:nvSpPr>
          <p:cNvPr id="333" name="GetterNode"/>
          <p:cNvSpPr/>
          <p:nvPr/>
        </p:nvSpPr>
        <p:spPr>
          <a:xfrm>
            <a:off x="13355076" y="106487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GetterNode</a:t>
            </a:r>
          </a:p>
        </p:txBody>
      </p:sp>
      <p:sp>
        <p:nvSpPr>
          <p:cNvPr id="334" name="LiteralNode"/>
          <p:cNvSpPr/>
          <p:nvPr/>
        </p:nvSpPr>
        <p:spPr>
          <a:xfrm>
            <a:off x="16045721" y="106487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LiteralNode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5" name="TermNode"/>
          <p:cNvSpPr/>
          <p:nvPr/>
        </p:nvSpPr>
        <p:spPr>
          <a:xfrm>
            <a:off x="10664431" y="106487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TermNode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6" name="TermNode"/>
          <p:cNvSpPr/>
          <p:nvPr/>
        </p:nvSpPr>
        <p:spPr>
          <a:xfrm>
            <a:off x="13355076" y="11931454"/>
            <a:ext cx="219287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TermNode</a:t>
            </a:r>
          </a:p>
        </p:txBody>
      </p:sp>
      <p:cxnSp>
        <p:nvCxnSpPr>
          <p:cNvPr id="337" name="连接线"/>
          <p:cNvCxnSpPr>
            <a:stCxn id="320" idx="2"/>
            <a:endCxn id="321" idx="0"/>
          </p:cNvCxnSpPr>
          <p:nvPr/>
        </p:nvCxnSpPr>
        <p:spPr>
          <a:xfrm>
            <a:off x="19386265" y="2377685"/>
            <a:ext cx="0" cy="560907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38" name="连接线"/>
          <p:cNvCxnSpPr>
            <a:stCxn id="321" idx="2"/>
            <a:endCxn id="322" idx="0"/>
          </p:cNvCxnSpPr>
          <p:nvPr/>
        </p:nvCxnSpPr>
        <p:spPr>
          <a:xfrm>
            <a:off x="19386265" y="3670827"/>
            <a:ext cx="0" cy="560907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39" name="连接线"/>
          <p:cNvCxnSpPr>
            <a:endCxn id="323" idx="0"/>
          </p:cNvCxnSpPr>
          <p:nvPr/>
        </p:nvCxnSpPr>
        <p:spPr>
          <a:xfrm flipH="1">
            <a:off x="19386265" y="4963970"/>
            <a:ext cx="1" cy="622837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0" name="连接线"/>
          <p:cNvCxnSpPr>
            <a:stCxn id="323" idx="2"/>
            <a:endCxn id="325" idx="0"/>
          </p:cNvCxnSpPr>
          <p:nvPr/>
        </p:nvCxnSpPr>
        <p:spPr>
          <a:xfrm>
            <a:off x="19386265" y="6319043"/>
            <a:ext cx="2855640" cy="544713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1" name="连接线"/>
          <p:cNvCxnSpPr>
            <a:stCxn id="325" idx="2"/>
            <a:endCxn id="326" idx="0"/>
          </p:cNvCxnSpPr>
          <p:nvPr/>
        </p:nvCxnSpPr>
        <p:spPr>
          <a:xfrm>
            <a:off x="22241905" y="7595991"/>
            <a:ext cx="0" cy="420800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2" name="连接线"/>
          <p:cNvCxnSpPr>
            <a:stCxn id="323" idx="2"/>
            <a:endCxn id="324" idx="0"/>
          </p:cNvCxnSpPr>
          <p:nvPr/>
        </p:nvCxnSpPr>
        <p:spPr>
          <a:xfrm flipH="1">
            <a:off x="17142160" y="6319043"/>
            <a:ext cx="2244105" cy="435401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3" name="连接线"/>
          <p:cNvCxnSpPr>
            <a:stCxn id="324" idx="2"/>
            <a:endCxn id="327" idx="0"/>
          </p:cNvCxnSpPr>
          <p:nvPr/>
        </p:nvCxnSpPr>
        <p:spPr>
          <a:xfrm>
            <a:off x="17142160" y="7486679"/>
            <a:ext cx="2510805" cy="482757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4" name="连接线"/>
          <p:cNvCxnSpPr>
            <a:stCxn id="324" idx="2"/>
            <a:endCxn id="330" idx="0"/>
          </p:cNvCxnSpPr>
          <p:nvPr/>
        </p:nvCxnSpPr>
        <p:spPr>
          <a:xfrm flipH="1">
            <a:off x="14451515" y="7486679"/>
            <a:ext cx="2690645" cy="482757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5" name="连接线"/>
          <p:cNvCxnSpPr>
            <a:stCxn id="327" idx="2"/>
            <a:endCxn id="328" idx="0"/>
          </p:cNvCxnSpPr>
          <p:nvPr/>
        </p:nvCxnSpPr>
        <p:spPr>
          <a:xfrm>
            <a:off x="19652965" y="8701671"/>
            <a:ext cx="0" cy="638983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6" name="连接线"/>
          <p:cNvCxnSpPr>
            <a:stCxn id="328" idx="2"/>
            <a:endCxn id="329" idx="0"/>
          </p:cNvCxnSpPr>
          <p:nvPr/>
        </p:nvCxnSpPr>
        <p:spPr>
          <a:xfrm>
            <a:off x="19652965" y="10072890"/>
            <a:ext cx="0" cy="575864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7" name="连接线"/>
          <p:cNvCxnSpPr>
            <a:stCxn id="330" idx="2"/>
            <a:endCxn id="332" idx="0"/>
          </p:cNvCxnSpPr>
          <p:nvPr/>
        </p:nvCxnSpPr>
        <p:spPr>
          <a:xfrm>
            <a:off x="14451515" y="8701671"/>
            <a:ext cx="1401995" cy="575483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8" name="连接线"/>
          <p:cNvCxnSpPr>
            <a:stCxn id="330" idx="2"/>
            <a:endCxn id="331" idx="0"/>
          </p:cNvCxnSpPr>
          <p:nvPr/>
        </p:nvCxnSpPr>
        <p:spPr>
          <a:xfrm flipH="1">
            <a:off x="11760870" y="8701671"/>
            <a:ext cx="2690645" cy="575483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49" name="连接线"/>
          <p:cNvCxnSpPr>
            <a:stCxn id="331" idx="2"/>
            <a:endCxn id="335" idx="0"/>
          </p:cNvCxnSpPr>
          <p:nvPr/>
        </p:nvCxnSpPr>
        <p:spPr>
          <a:xfrm>
            <a:off x="11760870" y="10009390"/>
            <a:ext cx="0" cy="639364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50" name="连接线"/>
          <p:cNvCxnSpPr>
            <a:stCxn id="332" idx="2"/>
            <a:endCxn id="334" idx="0"/>
          </p:cNvCxnSpPr>
          <p:nvPr/>
        </p:nvCxnSpPr>
        <p:spPr>
          <a:xfrm>
            <a:off x="15853510" y="10009390"/>
            <a:ext cx="1288650" cy="639364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51" name="连接线"/>
          <p:cNvCxnSpPr>
            <a:stCxn id="332" idx="2"/>
            <a:endCxn id="333" idx="0"/>
          </p:cNvCxnSpPr>
          <p:nvPr/>
        </p:nvCxnSpPr>
        <p:spPr>
          <a:xfrm flipH="1">
            <a:off x="14451515" y="10009390"/>
            <a:ext cx="1401995" cy="639364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352" name="连接线"/>
          <p:cNvCxnSpPr>
            <a:stCxn id="333" idx="2"/>
            <a:endCxn id="336" idx="0"/>
          </p:cNvCxnSpPr>
          <p:nvPr/>
        </p:nvCxnSpPr>
        <p:spPr>
          <a:xfrm>
            <a:off x="14451515" y="11380990"/>
            <a:ext cx="0" cy="550464"/>
          </a:xfrm>
          <a:prstGeom prst="straightConnector1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</p:cxnSp>
      <p:sp>
        <p:nvSpPr>
          <p:cNvPr id="353" name="箭头"/>
          <p:cNvSpPr/>
          <p:nvPr/>
        </p:nvSpPr>
        <p:spPr>
          <a:xfrm>
            <a:off x="9605853" y="6715774"/>
            <a:ext cx="2151114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4" name="=="/>
          <p:cNvSpPr txBox="1"/>
          <p:nvPr/>
        </p:nvSpPr>
        <p:spPr>
          <a:xfrm>
            <a:off x="17168913" y="9478504"/>
            <a:ext cx="51296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==</a:t>
            </a:r>
          </a:p>
        </p:txBody>
      </p:sp>
      <p:sp>
        <p:nvSpPr>
          <p:cNvPr id="355" name="0"/>
          <p:cNvSpPr txBox="1"/>
          <p:nvPr/>
        </p:nvSpPr>
        <p:spPr>
          <a:xfrm>
            <a:off x="17000301" y="11448096"/>
            <a:ext cx="26609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356" name="YES"/>
          <p:cNvSpPr txBox="1"/>
          <p:nvPr/>
        </p:nvSpPr>
        <p:spPr>
          <a:xfrm>
            <a:off x="19339059" y="11448096"/>
            <a:ext cx="585097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YES</a:t>
            </a:r>
          </a:p>
        </p:txBody>
      </p:sp>
      <p:sp>
        <p:nvSpPr>
          <p:cNvPr id="357" name="NO"/>
          <p:cNvSpPr txBox="1"/>
          <p:nvPr/>
        </p:nvSpPr>
        <p:spPr>
          <a:xfrm>
            <a:off x="21949030" y="8819196"/>
            <a:ext cx="55143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NO</a:t>
            </a:r>
          </a:p>
        </p:txBody>
      </p:sp>
      <p:sp>
        <p:nvSpPr>
          <p:cNvPr id="358" name="||"/>
          <p:cNvSpPr txBox="1"/>
          <p:nvPr/>
        </p:nvSpPr>
        <p:spPr>
          <a:xfrm>
            <a:off x="15731514" y="8107286"/>
            <a:ext cx="26609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||</a:t>
            </a:r>
          </a:p>
        </p:txBody>
      </p:sp>
      <p:sp>
        <p:nvSpPr>
          <p:cNvPr id="359" name="string"/>
          <p:cNvSpPr txBox="1"/>
          <p:nvPr/>
        </p:nvSpPr>
        <p:spPr>
          <a:xfrm>
            <a:off x="14016972" y="12710654"/>
            <a:ext cx="8704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string</a:t>
            </a:r>
          </a:p>
        </p:txBody>
      </p:sp>
      <p:sp>
        <p:nvSpPr>
          <p:cNvPr id="360" name="string"/>
          <p:cNvSpPr txBox="1"/>
          <p:nvPr/>
        </p:nvSpPr>
        <p:spPr>
          <a:xfrm>
            <a:off x="11326327" y="11448096"/>
            <a:ext cx="8704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string</a:t>
            </a:r>
          </a:p>
        </p:txBody>
      </p:sp>
      <p:sp>
        <p:nvSpPr>
          <p:cNvPr id="361" name="length"/>
          <p:cNvSpPr txBox="1"/>
          <p:nvPr/>
        </p:nvSpPr>
        <p:spPr>
          <a:xfrm>
            <a:off x="14800104" y="11427954"/>
            <a:ext cx="98745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length</a:t>
            </a:r>
          </a:p>
        </p:txBody>
      </p:sp>
      <p:sp>
        <p:nvSpPr>
          <p:cNvPr id="362" name="!"/>
          <p:cNvSpPr txBox="1"/>
          <p:nvPr/>
        </p:nvSpPr>
        <p:spPr>
          <a:xfrm>
            <a:off x="13087350" y="9415004"/>
            <a:ext cx="19236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</a:p>
        </p:txBody>
      </p:sp>
      <p:sp>
        <p:nvSpPr>
          <p:cNvPr id="363" name="Implementation…"/>
          <p:cNvSpPr txBox="1"/>
          <p:nvPr/>
        </p:nvSpPr>
        <p:spPr>
          <a:xfrm>
            <a:off x="20656550" y="2973241"/>
            <a:ext cx="2242602" cy="662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Implementation</a:t>
            </a:r>
          </a:p>
          <a:p>
            <a:pPr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StringUtils</a:t>
            </a:r>
          </a:p>
        </p:txBody>
      </p:sp>
      <p:sp>
        <p:nvSpPr>
          <p:cNvPr id="364" name="+isEmptyString…"/>
          <p:cNvSpPr txBox="1"/>
          <p:nvPr/>
        </p:nvSpPr>
        <p:spPr>
          <a:xfrm>
            <a:off x="15833424" y="3772443"/>
            <a:ext cx="2160848" cy="190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+isEmptyString</a:t>
            </a:r>
          </a:p>
          <a:p>
            <a:pPr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ret: BOOL</a:t>
            </a:r>
          </a:p>
          <a:p>
            <a:pPr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params:</a:t>
            </a:r>
          </a:p>
          <a:p>
            <a:pPr lvl="1"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       NString*</a:t>
            </a:r>
          </a:p>
          <a:p>
            <a:pPr lvl="1">
              <a:lnSpc>
                <a:spcPct val="30000"/>
              </a:lnSpc>
              <a:defRPr sz="2300">
                <a:solidFill>
                  <a:srgbClr val="FF64F8"/>
                </a:solidFill>
              </a:defRPr>
            </a:pPr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       string</a:t>
            </a:r>
          </a:p>
        </p:txBody>
      </p:sp>
      <p:sp>
        <p:nvSpPr>
          <p:cNvPr id="365" name="递归下降"/>
          <p:cNvSpPr txBox="1"/>
          <p:nvPr/>
        </p:nvSpPr>
        <p:spPr>
          <a:xfrm>
            <a:off x="9659060" y="5753047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递归下降</a:t>
            </a:r>
          </a:p>
        </p:txBody>
      </p:sp>
      <p:sp>
        <p:nvSpPr>
          <p:cNvPr id="331" name="OperatorNode"/>
          <p:cNvSpPr/>
          <p:nvPr/>
        </p:nvSpPr>
        <p:spPr>
          <a:xfrm>
            <a:off x="10547576" y="9277154"/>
            <a:ext cx="2426588" cy="732236"/>
          </a:xfrm>
          <a:prstGeom prst="roundRect">
            <a:avLst>
              <a:gd name="adj" fmla="val 18731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OperatorNode</a:t>
            </a:r>
          </a:p>
        </p:txBody>
      </p:sp>
      <p:sp>
        <p:nvSpPr>
          <p:cNvPr id="50" name="0"/>
          <p:cNvSpPr txBox="1"/>
          <p:nvPr/>
        </p:nvSpPr>
        <p:spPr>
          <a:xfrm>
            <a:off x="18471712" y="6898483"/>
            <a:ext cx="28052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64F8"/>
                </a:solidFill>
              </a:defRPr>
            </a:lvl1pPr>
          </a:lstStyle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if</a:t>
            </a:r>
            <a:endParaRPr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071C66-14DE-5C45-8D90-F5AB91F0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07950"/>
            <a:ext cx="24015700" cy="1350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BE96D-7162-1044-8E7D-583BE421E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96850"/>
            <a:ext cx="23863300" cy="13411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39314-7D40-B148-B616-D9506C67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0"/>
            <a:ext cx="24022050" cy="13493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1E617B-212E-2343-8C34-091A15F4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107949"/>
            <a:ext cx="24028400" cy="135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9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代码提示"/>
          <p:cNvSpPr txBox="1">
            <a:spLocks noGrp="1"/>
          </p:cNvSpPr>
          <p:nvPr>
            <p:ph type="title"/>
          </p:nvPr>
        </p:nvSpPr>
        <p:spPr>
          <a:xfrm>
            <a:off x="1486170" y="1946959"/>
            <a:ext cx="21844001" cy="1562101"/>
          </a:xfrm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代码提示</a:t>
            </a:r>
          </a:p>
        </p:txBody>
      </p:sp>
      <p:sp>
        <p:nvSpPr>
          <p:cNvPr id="368" name="避免NSDictoinary事件再次发生"/>
          <p:cNvSpPr txBox="1"/>
          <p:nvPr/>
        </p:nvSpPr>
        <p:spPr>
          <a:xfrm>
            <a:off x="6235073" y="5599081"/>
            <a:ext cx="8634070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避免NSDictoinary事件再次发生</a:t>
            </a:r>
          </a:p>
        </p:txBody>
      </p:sp>
      <p:sp>
        <p:nvSpPr>
          <p:cNvPr id="369" name="Indexer…"/>
          <p:cNvSpPr txBox="1"/>
          <p:nvPr/>
        </p:nvSpPr>
        <p:spPr>
          <a:xfrm>
            <a:off x="6323973" y="8037702"/>
            <a:ext cx="3666237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FFFFFF"/>
              </a:buClr>
              <a:buSzPct val="100000"/>
              <a:buChar char="•"/>
            </a:pPr>
            <a:r>
              <a:t>Indexer</a:t>
            </a:r>
          </a:p>
          <a:p>
            <a:pPr marL="558800" indent="-558800">
              <a:buClr>
                <a:srgbClr val="FFFFFF"/>
              </a:buClr>
              <a:buSzPct val="100000"/>
              <a:buChar char="•"/>
            </a:pPr>
            <a:r>
              <a:t>Completer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dexer"/>
          <p:cNvSpPr txBox="1">
            <a:spLocks noGrp="1"/>
          </p:cNvSpPr>
          <p:nvPr>
            <p:ph type="title"/>
          </p:nvPr>
        </p:nvSpPr>
        <p:spPr>
          <a:xfrm>
            <a:off x="1486170" y="1094905"/>
            <a:ext cx="21844001" cy="1562101"/>
          </a:xfrm>
          <a:prstGeom prst="rect">
            <a:avLst/>
          </a:prstGeom>
        </p:spPr>
        <p:txBody>
          <a:bodyPr/>
          <a:lstStyle>
            <a:lvl1pPr defTabSz="1755648">
              <a:lnSpc>
                <a:spcPct val="90000"/>
              </a:lnSpc>
              <a:defRPr sz="8352" spc="-250"/>
            </a:lvl1pPr>
          </a:lstStyle>
          <a:p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Indexer</a:t>
            </a:r>
          </a:p>
        </p:txBody>
      </p:sp>
      <p:grpSp>
        <p:nvGrpSpPr>
          <p:cNvPr id="382" name="成组"/>
          <p:cNvGrpSpPr/>
          <p:nvPr/>
        </p:nvGrpSpPr>
        <p:grpSpPr>
          <a:xfrm>
            <a:off x="403593" y="3816681"/>
            <a:ext cx="11535970" cy="8609457"/>
            <a:chOff x="0" y="0"/>
            <a:chExt cx="11535967" cy="8609456"/>
          </a:xfrm>
        </p:grpSpPr>
        <p:sp>
          <p:nvSpPr>
            <p:cNvPr id="372" name="ScopeNode"/>
            <p:cNvSpPr/>
            <p:nvPr/>
          </p:nvSpPr>
          <p:spPr>
            <a:xfrm>
              <a:off x="2922826" y="146962"/>
              <a:ext cx="2192878" cy="732236"/>
            </a:xfrm>
            <a:prstGeom prst="roundRect">
              <a:avLst>
                <a:gd name="adj" fmla="val 1873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ScopeNode</a:t>
              </a:r>
            </a:p>
          </p:txBody>
        </p:sp>
        <p:sp>
          <p:nvSpPr>
            <p:cNvPr id="373" name="@interface…"/>
            <p:cNvSpPr txBox="1"/>
            <p:nvPr/>
          </p:nvSpPr>
          <p:spPr>
            <a:xfrm>
              <a:off x="5778500" y="0"/>
              <a:ext cx="1949351" cy="1026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70534">
                <a:lnSpc>
                  <a:spcPct val="160000"/>
                </a:lnSpc>
                <a:spcBef>
                  <a:spcPts val="0"/>
                </a:spcBef>
                <a:tabLst>
                  <a:tab pos="469900" algn="l"/>
                </a:tabLst>
                <a:defRPr sz="2400" b="1">
                  <a:solidFill>
                    <a:srgbClr val="F7439D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@interface</a:t>
              </a:r>
            </a:p>
            <a:p>
              <a:pPr defTabSz="470534">
                <a:lnSpc>
                  <a:spcPct val="160000"/>
                </a:lnSpc>
                <a:spcBef>
                  <a:spcPts val="0"/>
                </a:spcBef>
                <a:tabLst>
                  <a:tab pos="469900" algn="l"/>
                </a:tabLst>
                <a:defRPr sz="2400" b="1">
                  <a:solidFill>
                    <a:srgbClr val="F7439D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@protocol</a:t>
              </a:r>
            </a:p>
          </p:txBody>
        </p:sp>
        <p:sp>
          <p:nvSpPr>
            <p:cNvPr id="374" name="PropertyNode"/>
            <p:cNvSpPr/>
            <p:nvPr/>
          </p:nvSpPr>
          <p:spPr>
            <a:xfrm>
              <a:off x="2922826" y="1442362"/>
              <a:ext cx="2192878" cy="732236"/>
            </a:xfrm>
            <a:prstGeom prst="roundRect">
              <a:avLst>
                <a:gd name="adj" fmla="val 1873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PropertyNode</a:t>
              </a:r>
            </a:p>
          </p:txBody>
        </p:sp>
        <p:sp>
          <p:nvSpPr>
            <p:cNvPr id="375" name="readonly, setter=, getter="/>
            <p:cNvSpPr txBox="1"/>
            <p:nvPr/>
          </p:nvSpPr>
          <p:spPr>
            <a:xfrm>
              <a:off x="5778500" y="1579879"/>
              <a:ext cx="488543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70534">
                <a:lnSpc>
                  <a:spcPct val="160000"/>
                </a:lnSpc>
                <a:spcBef>
                  <a:spcPts val="0"/>
                </a:spcBef>
                <a:tabLst>
                  <a:tab pos="469900" algn="l"/>
                </a:tabLst>
                <a:defRPr sz="2400" b="1">
                  <a:solidFill>
                    <a:srgbClr val="F7439D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readonly, setter=, getter=</a:t>
              </a:r>
            </a:p>
          </p:txBody>
        </p:sp>
        <p:pic>
          <p:nvPicPr>
            <p:cNvPr id="376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94584" y="4030323"/>
              <a:ext cx="1609438" cy="156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新增"/>
            <p:cNvSpPr txBox="1"/>
            <p:nvPr/>
          </p:nvSpPr>
          <p:spPr>
            <a:xfrm>
              <a:off x="571500" y="787068"/>
              <a:ext cx="1333500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新增</a:t>
              </a:r>
            </a:p>
          </p:txBody>
        </p:sp>
        <p:sp>
          <p:nvSpPr>
            <p:cNvPr id="378" name="UIKit.framework/…"/>
            <p:cNvSpPr txBox="1"/>
            <p:nvPr/>
          </p:nvSpPr>
          <p:spPr>
            <a:xfrm>
              <a:off x="0" y="6413983"/>
              <a:ext cx="5488681" cy="2195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4000"/>
              </a:pPr>
              <a:r>
                <a:rPr dirty="0" err="1"/>
                <a:t>UIKit.framework</a:t>
              </a:r>
              <a:r>
                <a:rPr dirty="0"/>
                <a:t>/</a:t>
              </a:r>
            </a:p>
            <a:p>
              <a:pPr>
                <a:lnSpc>
                  <a:spcPct val="80000"/>
                </a:lnSpc>
                <a:defRPr sz="4000"/>
              </a:pPr>
              <a:r>
                <a:rPr dirty="0" err="1"/>
                <a:t>Foundation.framework</a:t>
              </a:r>
              <a:r>
                <a:rPr dirty="0"/>
                <a:t>/</a:t>
              </a:r>
            </a:p>
            <a:p>
              <a:pPr>
                <a:lnSpc>
                  <a:spcPct val="80000"/>
                </a:lnSpc>
                <a:defRPr sz="4000"/>
              </a:pPr>
              <a:r>
                <a:rPr dirty="0"/>
                <a:t>Headers</a:t>
              </a:r>
            </a:p>
          </p:txBody>
        </p:sp>
        <p:pic>
          <p:nvPicPr>
            <p:cNvPr id="379" name="appicon.png" descr="appicon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r="14" b="14"/>
            <a:stretch>
              <a:fillRect/>
            </a:stretch>
          </p:blipFill>
          <p:spPr>
            <a:xfrm>
              <a:off x="8263177" y="4063077"/>
              <a:ext cx="1333501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5" extrusionOk="0">
                  <a:moveTo>
                    <a:pt x="4955" y="0"/>
                  </a:moveTo>
                  <a:cubicBezTo>
                    <a:pt x="3502" y="0"/>
                    <a:pt x="2625" y="2"/>
                    <a:pt x="2044" y="244"/>
                  </a:cubicBezTo>
                  <a:cubicBezTo>
                    <a:pt x="1206" y="549"/>
                    <a:pt x="549" y="1206"/>
                    <a:pt x="244" y="2044"/>
                  </a:cubicBezTo>
                  <a:cubicBezTo>
                    <a:pt x="2" y="2625"/>
                    <a:pt x="0" y="3502"/>
                    <a:pt x="0" y="4955"/>
                  </a:cubicBezTo>
                  <a:lnTo>
                    <a:pt x="0" y="16646"/>
                  </a:lnTo>
                  <a:cubicBezTo>
                    <a:pt x="0" y="18100"/>
                    <a:pt x="2" y="18970"/>
                    <a:pt x="244" y="19551"/>
                  </a:cubicBezTo>
                  <a:cubicBezTo>
                    <a:pt x="549" y="20389"/>
                    <a:pt x="1206" y="21052"/>
                    <a:pt x="2044" y="21357"/>
                  </a:cubicBezTo>
                  <a:cubicBezTo>
                    <a:pt x="2625" y="21600"/>
                    <a:pt x="3502" y="21595"/>
                    <a:pt x="4955" y="21595"/>
                  </a:cubicBezTo>
                  <a:lnTo>
                    <a:pt x="16646" y="21595"/>
                  </a:lnTo>
                  <a:cubicBezTo>
                    <a:pt x="18100" y="21595"/>
                    <a:pt x="18970" y="21600"/>
                    <a:pt x="19551" y="21357"/>
                  </a:cubicBezTo>
                  <a:cubicBezTo>
                    <a:pt x="20389" y="21052"/>
                    <a:pt x="21052" y="20389"/>
                    <a:pt x="21357" y="19551"/>
                  </a:cubicBezTo>
                  <a:cubicBezTo>
                    <a:pt x="21600" y="18970"/>
                    <a:pt x="21595" y="18100"/>
                    <a:pt x="21595" y="16646"/>
                  </a:cubicBezTo>
                  <a:lnTo>
                    <a:pt x="21595" y="4955"/>
                  </a:lnTo>
                  <a:cubicBezTo>
                    <a:pt x="21595" y="3502"/>
                    <a:pt x="21600" y="2625"/>
                    <a:pt x="21357" y="2044"/>
                  </a:cubicBezTo>
                  <a:cubicBezTo>
                    <a:pt x="21052" y="1206"/>
                    <a:pt x="20389" y="549"/>
                    <a:pt x="19551" y="244"/>
                  </a:cubicBezTo>
                  <a:cubicBezTo>
                    <a:pt x="18970" y="2"/>
                    <a:pt x="18100" y="0"/>
                    <a:pt x="16646" y="0"/>
                  </a:cubicBezTo>
                  <a:lnTo>
                    <a:pt x="495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0" name="+"/>
            <p:cNvSpPr txBox="1"/>
            <p:nvPr/>
          </p:nvSpPr>
          <p:spPr>
            <a:xfrm>
              <a:off x="5376931" y="4164677"/>
              <a:ext cx="613335" cy="1130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900" b="1"/>
              </a:lvl1pPr>
            </a:lstStyle>
            <a:p>
              <a:r>
                <a:t>+</a:t>
              </a:r>
            </a:p>
          </p:txBody>
        </p:sp>
        <p:sp>
          <p:nvSpPr>
            <p:cNvPr id="381" name="App Headers/Sources"/>
            <p:cNvSpPr txBox="1"/>
            <p:nvPr/>
          </p:nvSpPr>
          <p:spPr>
            <a:xfrm>
              <a:off x="6323886" y="6251087"/>
              <a:ext cx="521208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/>
              </a:lvl1pPr>
            </a:lstStyle>
            <a:p>
              <a:r>
                <a:rPr dirty="0"/>
                <a:t>App Headers/Sources</a:t>
              </a:r>
            </a:p>
          </p:txBody>
        </p:sp>
      </p:grpSp>
      <p:sp>
        <p:nvSpPr>
          <p:cNvPr id="383" name="{…"/>
          <p:cNvSpPr txBox="1"/>
          <p:nvPr/>
        </p:nvSpPr>
        <p:spPr>
          <a:xfrm>
            <a:off x="13489297" y="2577737"/>
            <a:ext cx="14623187" cy="99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</a:t>
            </a:r>
            <a:r>
              <a:rPr lang="en-US"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classes"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CCGameRoomManager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solidFill>
                  <a:srgbClr val="FF524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 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"methods"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setRoomID:channelID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paramTypes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[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   </a:t>
            </a:r>
            <a:r>
              <a:rPr dirty="0">
                <a:solidFill>
                  <a:srgbClr val="FF524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*"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],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returnType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"void"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isClassMethod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 </a:t>
            </a:r>
            <a:r>
              <a:rPr dirty="0">
                <a:solidFill>
                  <a:srgbClr val="EB5CB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false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declCompletion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"(void)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setRoomID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:(&lt;$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*$&gt;)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roomID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channelID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:(&lt;$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*$&gt;)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channelID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invokeCompltion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: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setRoomID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:&lt;$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*$&gt; 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channelID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:&lt;$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NSString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*$&gt;",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}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},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protocolNames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[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CCRoomSwitchChannelDelegate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],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superName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r>
              <a:rPr dirty="0">
                <a:solidFill>
                  <a:srgbClr val="FF524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 err="1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CCGameRoomBasePlugin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},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...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},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</a:t>
            </a:r>
            <a:r>
              <a:rPr dirty="0">
                <a:solidFill>
                  <a:srgbClr val="FF524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dirty="0">
                <a:solidFill>
                  <a:srgbClr val="FF786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protocols"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{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...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}</a:t>
            </a:r>
          </a:p>
          <a:p>
            <a:pPr>
              <a:lnSpc>
                <a:spcPct val="20000"/>
              </a:lnSpc>
              <a:defRPr sz="2400">
                <a:latin typeface="+mn-lt"/>
                <a:ea typeface="+mn-ea"/>
                <a:cs typeface="+mn-cs"/>
                <a:sym typeface="Avenir Next Demi Bold"/>
              </a:defRPr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}</a:t>
            </a:r>
          </a:p>
        </p:txBody>
      </p:sp>
      <p:sp>
        <p:nvSpPr>
          <p:cNvPr id="384" name="箭头"/>
          <p:cNvSpPr/>
          <p:nvPr/>
        </p:nvSpPr>
        <p:spPr>
          <a:xfrm>
            <a:off x="11695032" y="6200781"/>
            <a:ext cx="1426276" cy="670233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DemoVideo.mp4" descr="DemoVide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6894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3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ompleter"/>
          <p:cNvSpPr txBox="1">
            <a:spLocks noGrp="1"/>
          </p:cNvSpPr>
          <p:nvPr>
            <p:ph type="title"/>
          </p:nvPr>
        </p:nvSpPr>
        <p:spPr>
          <a:xfrm>
            <a:off x="1270000" y="1851501"/>
            <a:ext cx="21844000" cy="1562101"/>
          </a:xfrm>
          <a:prstGeom prst="rect">
            <a:avLst/>
          </a:prstGeom>
        </p:spPr>
        <p:txBody>
          <a:bodyPr/>
          <a:lstStyle>
            <a:lvl1pPr defTabSz="1755648">
              <a:lnSpc>
                <a:spcPct val="90000"/>
              </a:lnSpc>
              <a:defRPr sz="8352" spc="-250"/>
            </a:lvl1pPr>
          </a:lstStyle>
          <a:p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Completer</a:t>
            </a:r>
          </a:p>
        </p:txBody>
      </p:sp>
      <p:sp>
        <p:nvSpPr>
          <p:cNvPr id="387" name="截取光标之前的代码，实时生成语法树…"/>
          <p:cNvSpPr txBox="1"/>
          <p:nvPr/>
        </p:nvSpPr>
        <p:spPr>
          <a:xfrm>
            <a:off x="1067140" y="5261212"/>
            <a:ext cx="10545918" cy="536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lnSpc>
                <a:spcPct val="120000"/>
              </a:lnSpc>
              <a:buClr>
                <a:srgbClr val="FFFFFF"/>
              </a:buClr>
              <a:buSzPct val="100000"/>
              <a:buChar char="•"/>
              <a:defRPr sz="4200"/>
            </a:pPr>
            <a:r>
              <a:t>截取光标之前的代码，实时生成语法树</a:t>
            </a:r>
          </a:p>
          <a:p>
            <a:pPr marL="558800" indent="-558800">
              <a:lnSpc>
                <a:spcPct val="120000"/>
              </a:lnSpc>
              <a:buClr>
                <a:srgbClr val="FFFFFF"/>
              </a:buClr>
              <a:buSzPct val="100000"/>
              <a:buChar char="•"/>
              <a:defRPr sz="4200"/>
            </a:pPr>
            <a:r>
              <a:t>遍历语法树，保存当前上下文信息</a:t>
            </a:r>
          </a:p>
          <a:p>
            <a:pPr marL="558800" indent="-558800">
              <a:lnSpc>
                <a:spcPct val="120000"/>
              </a:lnSpc>
              <a:buClr>
                <a:srgbClr val="FFFFFF"/>
              </a:buClr>
              <a:buSzPct val="100000"/>
              <a:buChar char="•"/>
              <a:defRPr sz="4200"/>
            </a:pPr>
            <a:r>
              <a:t>根据最后一个未完成的子节点，判断当前语法状态</a:t>
            </a:r>
          </a:p>
          <a:p>
            <a:pPr marL="558800" indent="-558800">
              <a:lnSpc>
                <a:spcPct val="120000"/>
              </a:lnSpc>
              <a:buClr>
                <a:srgbClr val="FFFFFF"/>
              </a:buClr>
              <a:buSzPct val="100000"/>
              <a:buChar char="•"/>
              <a:defRPr sz="4200"/>
            </a:pPr>
            <a:r>
              <a:t>递归查找符号表，进行代码提示、补全</a:t>
            </a:r>
          </a:p>
        </p:txBody>
      </p:sp>
      <p:pic>
        <p:nvPicPr>
          <p:cNvPr id="3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9094" y="6302129"/>
            <a:ext cx="10696790" cy="3280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Q&amp;A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0" spc="-300"/>
            </a:lvl1pPr>
          </a:lstStyle>
          <a:p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</p:txBody>
      </p:sp>
      <p:sp>
        <p:nvSpPr>
          <p:cNvPr id="3" name="CC程序二组 蔡文博">
            <a:extLst>
              <a:ext uri="{FF2B5EF4-FFF2-40B4-BE49-F238E27FC236}">
                <a16:creationId xmlns:a16="http://schemas.microsoft.com/office/drawing/2014/main" id="{E8FA0471-E819-B148-ADD0-C96BDF9FE056}"/>
              </a:ext>
            </a:extLst>
          </p:cNvPr>
          <p:cNvSpPr txBox="1"/>
          <p:nvPr/>
        </p:nvSpPr>
        <p:spPr>
          <a:xfrm>
            <a:off x="1270000" y="9797665"/>
            <a:ext cx="21844000" cy="8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784225">
              <a:spcBef>
                <a:spcPts val="0"/>
              </a:spcBef>
              <a:defRPr sz="332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zouzhiyong@corp.netease.com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con_512@2x.png" descr="Icon_51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060" y="6338418"/>
            <a:ext cx="2331836" cy="233183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CTinker GUI"/>
          <p:cNvSpPr txBox="1"/>
          <p:nvPr/>
        </p:nvSpPr>
        <p:spPr>
          <a:xfrm>
            <a:off x="749704" y="9142281"/>
            <a:ext cx="381835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CCTinker GUI</a:t>
            </a:r>
          </a:p>
        </p:txBody>
      </p:sp>
      <p:sp>
        <p:nvSpPr>
          <p:cNvPr id="157" name="Server"/>
          <p:cNvSpPr txBox="1"/>
          <p:nvPr/>
        </p:nvSpPr>
        <p:spPr>
          <a:xfrm>
            <a:off x="11420498" y="9178733"/>
            <a:ext cx="185948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Server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77934" y="6043604"/>
            <a:ext cx="2695957" cy="261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con.png" descr="icon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6433556" y="6429737"/>
            <a:ext cx="1891767" cy="189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3" y="0"/>
                </a:moveTo>
                <a:cubicBezTo>
                  <a:pt x="3499" y="0"/>
                  <a:pt x="2629" y="2"/>
                  <a:pt x="2048" y="245"/>
                </a:cubicBezTo>
                <a:cubicBezTo>
                  <a:pt x="1210" y="550"/>
                  <a:pt x="550" y="1210"/>
                  <a:pt x="245" y="2048"/>
                </a:cubicBezTo>
                <a:cubicBezTo>
                  <a:pt x="2" y="2629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2" y="18971"/>
                  <a:pt x="245" y="19552"/>
                </a:cubicBezTo>
                <a:cubicBezTo>
                  <a:pt x="550" y="20390"/>
                  <a:pt x="1210" y="21050"/>
                  <a:pt x="2048" y="21355"/>
                </a:cubicBezTo>
                <a:cubicBezTo>
                  <a:pt x="2629" y="21598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1" y="21598"/>
                  <a:pt x="19552" y="21355"/>
                </a:cubicBezTo>
                <a:cubicBezTo>
                  <a:pt x="20390" y="21050"/>
                  <a:pt x="21050" y="20390"/>
                  <a:pt x="21355" y="19552"/>
                </a:cubicBezTo>
                <a:cubicBezTo>
                  <a:pt x="21598" y="18971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598" y="2629"/>
                  <a:pt x="21355" y="2048"/>
                </a:cubicBezTo>
                <a:cubicBezTo>
                  <a:pt x="21050" y="1210"/>
                  <a:pt x="20390" y="550"/>
                  <a:pt x="19552" y="245"/>
                </a:cubicBezTo>
                <a:cubicBezTo>
                  <a:pt x="18971" y="2"/>
                  <a:pt x="18101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0" name="appicon.png" descr="appicon.png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16433556" y="4218765"/>
            <a:ext cx="1891852" cy="1891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3" y="0"/>
                </a:moveTo>
                <a:cubicBezTo>
                  <a:pt x="3499" y="0"/>
                  <a:pt x="2629" y="2"/>
                  <a:pt x="2048" y="245"/>
                </a:cubicBezTo>
                <a:cubicBezTo>
                  <a:pt x="1210" y="550"/>
                  <a:pt x="550" y="1210"/>
                  <a:pt x="245" y="2048"/>
                </a:cubicBezTo>
                <a:cubicBezTo>
                  <a:pt x="2" y="2629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2" y="18971"/>
                  <a:pt x="245" y="19552"/>
                </a:cubicBezTo>
                <a:cubicBezTo>
                  <a:pt x="550" y="20390"/>
                  <a:pt x="1210" y="21050"/>
                  <a:pt x="2048" y="21355"/>
                </a:cubicBezTo>
                <a:cubicBezTo>
                  <a:pt x="2629" y="21598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1" y="21598"/>
                  <a:pt x="19552" y="21355"/>
                </a:cubicBezTo>
                <a:cubicBezTo>
                  <a:pt x="20390" y="21050"/>
                  <a:pt x="21050" y="20390"/>
                  <a:pt x="21355" y="19552"/>
                </a:cubicBezTo>
                <a:cubicBezTo>
                  <a:pt x="21598" y="18971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598" y="2629"/>
                  <a:pt x="21355" y="2048"/>
                </a:cubicBezTo>
                <a:cubicBezTo>
                  <a:pt x="21050" y="1210"/>
                  <a:pt x="20390" y="550"/>
                  <a:pt x="19552" y="245"/>
                </a:cubicBezTo>
                <a:cubicBezTo>
                  <a:pt x="18971" y="2"/>
                  <a:pt x="18101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1" name="logo-1024store_1024pt.png" descr="logo-1024store_1024p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33556" y="8640709"/>
            <a:ext cx="1891904" cy="189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3" y="0"/>
                </a:moveTo>
                <a:cubicBezTo>
                  <a:pt x="3499" y="0"/>
                  <a:pt x="2629" y="2"/>
                  <a:pt x="2048" y="245"/>
                </a:cubicBezTo>
                <a:cubicBezTo>
                  <a:pt x="1210" y="550"/>
                  <a:pt x="550" y="1210"/>
                  <a:pt x="245" y="2048"/>
                </a:cubicBezTo>
                <a:cubicBezTo>
                  <a:pt x="2" y="2629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2" y="18971"/>
                  <a:pt x="245" y="19552"/>
                </a:cubicBezTo>
                <a:cubicBezTo>
                  <a:pt x="550" y="20390"/>
                  <a:pt x="1210" y="21050"/>
                  <a:pt x="2048" y="21355"/>
                </a:cubicBezTo>
                <a:cubicBezTo>
                  <a:pt x="2629" y="21598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1" y="21598"/>
                  <a:pt x="19552" y="21355"/>
                </a:cubicBezTo>
                <a:cubicBezTo>
                  <a:pt x="20390" y="21050"/>
                  <a:pt x="21050" y="20390"/>
                  <a:pt x="21355" y="19552"/>
                </a:cubicBezTo>
                <a:cubicBezTo>
                  <a:pt x="21598" y="18971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598" y="2629"/>
                  <a:pt x="21355" y="2048"/>
                </a:cubicBezTo>
                <a:cubicBezTo>
                  <a:pt x="21050" y="1210"/>
                  <a:pt x="20390" y="550"/>
                  <a:pt x="19552" y="245"/>
                </a:cubicBezTo>
                <a:cubicBezTo>
                  <a:pt x="18971" y="2"/>
                  <a:pt x="18101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2" name="CCAspect…"/>
          <p:cNvSpPr txBox="1"/>
          <p:nvPr/>
        </p:nvSpPr>
        <p:spPr>
          <a:xfrm>
            <a:off x="20677934" y="8914527"/>
            <a:ext cx="3215624" cy="129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60000"/>
              </a:lnSpc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CCAspect</a:t>
            </a:r>
          </a:p>
          <a:p>
            <a:pPr>
              <a:lnSpc>
                <a:spcPct val="60000"/>
              </a:lnSpc>
            </a:pP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Framework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05190" y="6028781"/>
            <a:ext cx="2722511" cy="2722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43501" y="5149408"/>
            <a:ext cx="1658927" cy="165892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iOS Apps"/>
          <p:cNvSpPr txBox="1"/>
          <p:nvPr/>
        </p:nvSpPr>
        <p:spPr>
          <a:xfrm>
            <a:off x="16008670" y="10900954"/>
            <a:ext cx="265297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Segoe UI Semibold" panose="020B0702040204020203" pitchFamily="34" charset="0"/>
                <a:cs typeface="Segoe UI Semibold" panose="020B0702040204020203" pitchFamily="34" charset="0"/>
              </a:rPr>
              <a:t>iOS Apps</a:t>
            </a:r>
          </a:p>
        </p:txBody>
      </p:sp>
      <p:sp>
        <p:nvSpPr>
          <p:cNvPr id="166" name="CC iOS 热修复方案介绍"/>
          <p:cNvSpPr txBox="1">
            <a:spLocks noGrp="1"/>
          </p:cNvSpPr>
          <p:nvPr>
            <p:ph type="title"/>
          </p:nvPr>
        </p:nvSpPr>
        <p:spPr>
          <a:xfrm>
            <a:off x="967361" y="812085"/>
            <a:ext cx="21844001" cy="1562101"/>
          </a:xfrm>
          <a:prstGeom prst="rect">
            <a:avLst/>
          </a:prstGeom>
        </p:spPr>
        <p:txBody>
          <a:bodyPr/>
          <a:lstStyle>
            <a:lvl1pPr defTabSz="1682495">
              <a:lnSpc>
                <a:spcPct val="90000"/>
              </a:lnSpc>
              <a:defRPr sz="8004" spc="-240"/>
            </a:lvl1pPr>
          </a:lstStyle>
          <a:p>
            <a:r>
              <a:rPr b="1" dirty="0"/>
              <a:t>CC</a:t>
            </a:r>
            <a:r>
              <a:rPr lang="zh-CN" altLang="en-US" b="1" dirty="0"/>
              <a:t>热修复流程</a:t>
            </a:r>
            <a:endParaRPr b="1" dirty="0"/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34142" y="5149408"/>
            <a:ext cx="1658927" cy="1658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14709" y="5149408"/>
            <a:ext cx="1530218" cy="16589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线条"/>
          <p:cNvSpPr/>
          <p:nvPr/>
        </p:nvSpPr>
        <p:spPr>
          <a:xfrm flipH="1">
            <a:off x="4054957" y="7491636"/>
            <a:ext cx="6434432" cy="12699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" name="线条">
            <a:extLst>
              <a:ext uri="{FF2B5EF4-FFF2-40B4-BE49-F238E27FC236}">
                <a16:creationId xmlns:a16="http://schemas.microsoft.com/office/drawing/2014/main" id="{0E3CDA33-902D-FD49-8957-B4B5CA0834CA}"/>
              </a:ext>
            </a:extLst>
          </p:cNvPr>
          <p:cNvSpPr/>
          <p:nvPr/>
        </p:nvSpPr>
        <p:spPr>
          <a:xfrm flipH="1" flipV="1">
            <a:off x="6229683" y="6043603"/>
            <a:ext cx="2004458" cy="1913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21" name="线条">
            <a:extLst>
              <a:ext uri="{FF2B5EF4-FFF2-40B4-BE49-F238E27FC236}">
                <a16:creationId xmlns:a16="http://schemas.microsoft.com/office/drawing/2014/main" id="{FF521718-E426-2249-9C3F-8E035B681449}"/>
              </a:ext>
            </a:extLst>
          </p:cNvPr>
          <p:cNvSpPr/>
          <p:nvPr/>
        </p:nvSpPr>
        <p:spPr>
          <a:xfrm flipH="1" flipV="1">
            <a:off x="14004212" y="7504336"/>
            <a:ext cx="2004458" cy="1913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22" name="线条">
            <a:extLst>
              <a:ext uri="{FF2B5EF4-FFF2-40B4-BE49-F238E27FC236}">
                <a16:creationId xmlns:a16="http://schemas.microsoft.com/office/drawing/2014/main" id="{B2E80F9B-91E1-534A-A647-4993651F49C1}"/>
              </a:ext>
            </a:extLst>
          </p:cNvPr>
          <p:cNvSpPr/>
          <p:nvPr/>
        </p:nvSpPr>
        <p:spPr>
          <a:xfrm flipH="1" flipV="1">
            <a:off x="18604261" y="7504336"/>
            <a:ext cx="2004458" cy="1913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2820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今日内容提要"/>
          <p:cNvSpPr txBox="1">
            <a:spLocks noGrp="1"/>
          </p:cNvSpPr>
          <p:nvPr>
            <p:ph type="title"/>
          </p:nvPr>
        </p:nvSpPr>
        <p:spPr>
          <a:xfrm>
            <a:off x="972289" y="894571"/>
            <a:ext cx="21844000" cy="1562101"/>
          </a:xfrm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z="8236" spc="-247"/>
            </a:lvl1pPr>
          </a:lstStyle>
          <a:p>
            <a:r>
              <a:rPr lang="en-US" altLang="zh-CN" b="1" dirty="0">
                <a:latin typeface="+mj-ea"/>
              </a:rPr>
              <a:t> </a:t>
            </a:r>
            <a:endParaRPr b="1" dirty="0">
              <a:latin typeface="+mj-ea"/>
            </a:endParaRPr>
          </a:p>
        </p:txBody>
      </p:sp>
      <p:sp>
        <p:nvSpPr>
          <p:cNvPr id="216" name="CCAspect+Block： Block 动态化支持…"/>
          <p:cNvSpPr txBox="1">
            <a:spLocks noGrp="1"/>
          </p:cNvSpPr>
          <p:nvPr>
            <p:ph type="body" idx="1"/>
          </p:nvPr>
        </p:nvSpPr>
        <p:spPr>
          <a:xfrm>
            <a:off x="972289" y="2870790"/>
            <a:ext cx="21844000" cy="791062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+mj-ea"/>
                <a:ea typeface="+mj-ea"/>
              </a:rPr>
              <a:t>1.</a:t>
            </a:r>
            <a:r>
              <a:rPr lang="zh-CN" altLang="en-US" dirty="0">
                <a:latin typeface="+mj-ea"/>
                <a:ea typeface="+mj-ea"/>
              </a:rPr>
              <a:t>方法替换为空实现</a:t>
            </a:r>
          </a:p>
          <a:p>
            <a:r>
              <a:rPr lang="en-US" altLang="zh-CN" dirty="0">
                <a:latin typeface="+mj-ea"/>
                <a:ea typeface="+mj-ea"/>
              </a:rPr>
              <a:t>2.</a:t>
            </a:r>
            <a:r>
              <a:rPr lang="zh-CN" altLang="en-US" dirty="0">
                <a:latin typeface="+mj-ea"/>
                <a:ea typeface="+mj-ea"/>
              </a:rPr>
              <a:t>方法参数修改</a:t>
            </a:r>
          </a:p>
          <a:p>
            <a:r>
              <a:rPr lang="en-US" altLang="zh-CN" dirty="0">
                <a:latin typeface="+mj-ea"/>
                <a:ea typeface="+mj-ea"/>
              </a:rPr>
              <a:t>3.</a:t>
            </a:r>
            <a:r>
              <a:rPr lang="zh-CN" altLang="en-US" dirty="0">
                <a:latin typeface="+mj-ea"/>
                <a:ea typeface="+mj-ea"/>
              </a:rPr>
              <a:t>方法返回值修改</a:t>
            </a:r>
          </a:p>
          <a:p>
            <a:r>
              <a:rPr lang="en-US" altLang="zh-CN" dirty="0">
                <a:latin typeface="+mj-ea"/>
                <a:ea typeface="+mj-ea"/>
              </a:rPr>
              <a:t>4.</a:t>
            </a:r>
            <a:r>
              <a:rPr lang="zh-CN" altLang="en-US" dirty="0">
                <a:latin typeface="+mj-ea"/>
                <a:ea typeface="+mj-ea"/>
              </a:rPr>
              <a:t>方法调用前后插入自定义代码</a:t>
            </a: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支持任意 </a:t>
            </a:r>
            <a:r>
              <a:rPr lang="en" altLang="zh-CN" dirty="0">
                <a:latin typeface="+mj-ea"/>
                <a:ea typeface="+mj-ea"/>
              </a:rPr>
              <a:t>OC </a:t>
            </a:r>
            <a:r>
              <a:rPr lang="zh-CN" altLang="en-US" dirty="0">
                <a:latin typeface="+mj-ea"/>
                <a:ea typeface="+mj-ea"/>
              </a:rPr>
              <a:t>方法调用</a:t>
            </a: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支持赋值语句</a:t>
            </a: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 </a:t>
            </a:r>
            <a:r>
              <a:rPr lang="en" altLang="zh-CN" dirty="0">
                <a:latin typeface="+mj-ea"/>
                <a:ea typeface="+mj-ea"/>
              </a:rPr>
              <a:t>if </a:t>
            </a:r>
            <a:r>
              <a:rPr lang="zh-CN" altLang="en-US" dirty="0">
                <a:latin typeface="+mj-ea"/>
                <a:ea typeface="+mj-ea"/>
              </a:rPr>
              <a:t>语句：</a:t>
            </a:r>
            <a:r>
              <a:rPr lang="en-US" altLang="zh-CN" b="1" dirty="0">
                <a:latin typeface="+mj-ea"/>
                <a:ea typeface="+mj-ea"/>
              </a:rPr>
              <a:t>==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!=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&gt;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&gt;=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&lt;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&lt;=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||</a:t>
            </a:r>
            <a:r>
              <a:rPr lang="zh-CN" altLang="en-US" b="1" dirty="0">
                <a:latin typeface="+mj-ea"/>
                <a:ea typeface="+mj-ea"/>
              </a:rPr>
              <a:t>、</a:t>
            </a:r>
            <a:r>
              <a:rPr lang="en-US" altLang="zh-CN" b="1" dirty="0">
                <a:latin typeface="+mj-ea"/>
                <a:ea typeface="+mj-ea"/>
              </a:rPr>
              <a:t>&amp;&amp;</a:t>
            </a:r>
            <a:endParaRPr lang="zh-CN" altLang="en-US" dirty="0">
              <a:latin typeface="+mj-ea"/>
              <a:ea typeface="+mj-ea"/>
            </a:endParaRP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 </a:t>
            </a:r>
            <a:r>
              <a:rPr lang="en" altLang="zh-CN" dirty="0">
                <a:latin typeface="+mj-ea"/>
                <a:ea typeface="+mj-ea"/>
              </a:rPr>
              <a:t>super </a:t>
            </a:r>
            <a:r>
              <a:rPr lang="zh-CN" altLang="en-US" dirty="0">
                <a:latin typeface="+mj-ea"/>
                <a:ea typeface="+mj-ea"/>
              </a:rPr>
              <a:t>调用</a:t>
            </a: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支持自定义局部变量</a:t>
            </a:r>
          </a:p>
          <a:p>
            <a:pPr lvl="1"/>
            <a:r>
              <a:rPr lang="en-US" altLang="zh-CN" dirty="0">
                <a:latin typeface="+mj-ea"/>
                <a:ea typeface="+mj-ea"/>
              </a:rPr>
              <a:t>	</a:t>
            </a:r>
            <a:r>
              <a:rPr lang="zh-CN" altLang="en-US" dirty="0">
                <a:latin typeface="+mj-ea"/>
                <a:ea typeface="+mj-ea"/>
              </a:rPr>
              <a:t>支持 </a:t>
            </a:r>
            <a:r>
              <a:rPr lang="en" altLang="zh-CN" dirty="0">
                <a:latin typeface="+mj-ea"/>
                <a:ea typeface="+mj-ea"/>
              </a:rPr>
              <a:t>return </a:t>
            </a:r>
            <a:r>
              <a:rPr lang="zh-CN" altLang="en-US" dirty="0">
                <a:latin typeface="+mj-ea"/>
                <a:ea typeface="+mj-ea"/>
              </a:rPr>
              <a:t>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F39D88-691C-4448-B113-6D7FC0E43231}"/>
              </a:ext>
            </a:extLst>
          </p:cNvPr>
          <p:cNvSpPr txBox="1"/>
          <p:nvPr/>
        </p:nvSpPr>
        <p:spPr>
          <a:xfrm>
            <a:off x="939405" y="968629"/>
            <a:ext cx="8672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latin typeface="+mj-ea"/>
                <a:ea typeface="+mj-ea"/>
              </a:rPr>
              <a:t>CCAspect</a:t>
            </a:r>
            <a:r>
              <a:rPr kumimoji="1" lang="zh-CN" altLang="en-US" sz="8000" b="1" dirty="0">
                <a:latin typeface="+mj-ea"/>
                <a:ea typeface="+mj-ea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5469622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406" y="7320983"/>
            <a:ext cx="1806857" cy="180685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CAspect"/>
          <p:cNvSpPr/>
          <p:nvPr/>
        </p:nvSpPr>
        <p:spPr>
          <a:xfrm>
            <a:off x="3522250" y="7671300"/>
            <a:ext cx="2414381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</a:t>
            </a:r>
          </a:p>
        </p:txBody>
      </p:sp>
      <p:sp>
        <p:nvSpPr>
          <p:cNvPr id="188" name="CCAspectContext"/>
          <p:cNvSpPr/>
          <p:nvPr/>
        </p:nvSpPr>
        <p:spPr>
          <a:xfrm>
            <a:off x="9422691" y="7671300"/>
            <a:ext cx="370439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CCAspectContext</a:t>
            </a:r>
            <a:endParaRPr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90" name="Hook Method by Aspect…"/>
          <p:cNvSpPr txBox="1"/>
          <p:nvPr/>
        </p:nvSpPr>
        <p:spPr>
          <a:xfrm>
            <a:off x="5115251" y="6299414"/>
            <a:ext cx="4764125" cy="81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3300"/>
            </a:pPr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Hook Method by Aspect</a:t>
            </a:r>
          </a:p>
          <a:p>
            <a:pPr>
              <a:lnSpc>
                <a:spcPct val="40000"/>
              </a:lnSpc>
              <a:defRPr sz="3300"/>
            </a:pPr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- forwardInvocation:</a:t>
            </a:r>
          </a:p>
        </p:txBody>
      </p:sp>
      <p:sp>
        <p:nvSpPr>
          <p:cNvPr id="191" name="CCAspectMethod"/>
          <p:cNvSpPr/>
          <p:nvPr/>
        </p:nvSpPr>
        <p:spPr>
          <a:xfrm>
            <a:off x="14442438" y="4221759"/>
            <a:ext cx="3540762" cy="1071519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CCAspectMethod</a:t>
            </a:r>
          </a:p>
        </p:txBody>
      </p:sp>
      <p:sp>
        <p:nvSpPr>
          <p:cNvPr id="192" name="CCAspectAssign"/>
          <p:cNvSpPr/>
          <p:nvPr/>
        </p:nvSpPr>
        <p:spPr>
          <a:xfrm>
            <a:off x="14435206" y="5641916"/>
            <a:ext cx="3547994" cy="1071519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CCAspectAssign</a:t>
            </a:r>
          </a:p>
        </p:txBody>
      </p:sp>
      <p:sp>
        <p:nvSpPr>
          <p:cNvPr id="193" name="CCAspectMessageProtocol"/>
          <p:cNvSpPr txBox="1"/>
          <p:nvPr/>
        </p:nvSpPr>
        <p:spPr>
          <a:xfrm>
            <a:off x="13871848" y="3505984"/>
            <a:ext cx="5245026" cy="30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40000"/>
              </a:lnSpc>
              <a:defRPr sz="3300"/>
            </a:lvl1pPr>
          </a:lstStyle>
          <a:p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CCAspectMessageProtocol</a:t>
            </a:r>
          </a:p>
        </p:txBody>
      </p:sp>
      <p:sp>
        <p:nvSpPr>
          <p:cNvPr id="194" name="CCAspectReturn"/>
          <p:cNvSpPr/>
          <p:nvPr/>
        </p:nvSpPr>
        <p:spPr>
          <a:xfrm>
            <a:off x="14435206" y="7062073"/>
            <a:ext cx="3547994" cy="1071519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CCAspectReturn</a:t>
            </a:r>
          </a:p>
        </p:txBody>
      </p:sp>
      <p:sp>
        <p:nvSpPr>
          <p:cNvPr id="195" name="CCAspectBlockCreator"/>
          <p:cNvSpPr/>
          <p:nvPr/>
        </p:nvSpPr>
        <p:spPr>
          <a:xfrm>
            <a:off x="14450569" y="9902387"/>
            <a:ext cx="3821897" cy="1071519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CCAspectBlockCreator</a:t>
            </a:r>
          </a:p>
        </p:txBody>
      </p:sp>
      <p:sp>
        <p:nvSpPr>
          <p:cNvPr id="196" name="CCAspectBlockInvoker"/>
          <p:cNvSpPr/>
          <p:nvPr/>
        </p:nvSpPr>
        <p:spPr>
          <a:xfrm>
            <a:off x="14438867" y="11383956"/>
            <a:ext cx="3833599" cy="1065940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CCAspectBlockInvoker</a:t>
            </a:r>
          </a:p>
        </p:txBody>
      </p:sp>
      <p:sp>
        <p:nvSpPr>
          <p:cNvPr id="197" name="CCAspectContext"/>
          <p:cNvSpPr/>
          <p:nvPr/>
        </p:nvSpPr>
        <p:spPr>
          <a:xfrm>
            <a:off x="19106965" y="11281925"/>
            <a:ext cx="370439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CCAspectContext</a:t>
            </a:r>
          </a:p>
        </p:txBody>
      </p:sp>
      <p:sp>
        <p:nvSpPr>
          <p:cNvPr id="198" name="localVariables…"/>
          <p:cNvSpPr txBox="1"/>
          <p:nvPr/>
        </p:nvSpPr>
        <p:spPr>
          <a:xfrm>
            <a:off x="9654776" y="9254234"/>
            <a:ext cx="3032882" cy="189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4175" indent="-384175">
              <a:lnSpc>
                <a:spcPct val="40000"/>
              </a:lnSpc>
              <a:buClr>
                <a:srgbClr val="FFFFFF"/>
              </a:buClr>
              <a:buSzPct val="100000"/>
              <a:buChar char="-"/>
              <a:defRPr sz="3300"/>
            </a:pPr>
            <a:r>
              <a:rPr lang="en-US" altLang="zh-CN"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arguments</a:t>
            </a:r>
          </a:p>
          <a:p>
            <a:pPr marL="384175" indent="-384175">
              <a:lnSpc>
                <a:spcPct val="40000"/>
              </a:lnSpc>
              <a:buClr>
                <a:srgbClr val="FFFFFF"/>
              </a:buClr>
              <a:buSzPct val="100000"/>
              <a:buChar char="-"/>
              <a:defRPr sz="3300"/>
            </a:pPr>
            <a:r>
              <a:rPr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localVariables</a:t>
            </a:r>
            <a:endParaRPr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  <a:p>
            <a:pPr marL="384175" indent="-384175">
              <a:lnSpc>
                <a:spcPct val="40000"/>
              </a:lnSpc>
              <a:buClr>
                <a:srgbClr val="FFFFFF"/>
              </a:buClr>
              <a:buSzPct val="100000"/>
              <a:buChar char="-"/>
              <a:defRPr sz="3300"/>
            </a:pPr>
            <a:r>
              <a:rPr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returnInstance</a:t>
            </a:r>
            <a:endParaRPr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  <a:p>
            <a:pPr marL="384175" indent="-384175">
              <a:lnSpc>
                <a:spcPct val="40000"/>
              </a:lnSpc>
              <a:buClr>
                <a:srgbClr val="FFFFFF"/>
              </a:buClr>
              <a:buSzPct val="100000"/>
              <a:buChar char="-"/>
              <a:defRPr sz="3300"/>
            </a:pPr>
            <a:r>
              <a:rPr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pop/push</a:t>
            </a:r>
          </a:p>
        </p:txBody>
      </p:sp>
      <p:sp>
        <p:nvSpPr>
          <p:cNvPr id="199" name="装饰符 13"/>
          <p:cNvSpPr/>
          <p:nvPr/>
        </p:nvSpPr>
        <p:spPr>
          <a:xfrm rot="5400000" flipH="1">
            <a:off x="10798955" y="8250684"/>
            <a:ext cx="5971615" cy="26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5596" extrusionOk="0">
                <a:moveTo>
                  <a:pt x="8186" y="7"/>
                </a:moveTo>
                <a:cubicBezTo>
                  <a:pt x="5538" y="-278"/>
                  <a:pt x="2797" y="8362"/>
                  <a:pt x="49" y="663"/>
                </a:cubicBezTo>
                <a:lnTo>
                  <a:pt x="0" y="1181"/>
                </a:lnTo>
                <a:cubicBezTo>
                  <a:pt x="3497" y="13745"/>
                  <a:pt x="7050" y="-5602"/>
                  <a:pt x="10800" y="4870"/>
                </a:cubicBezTo>
                <a:cubicBezTo>
                  <a:pt x="14550" y="-5599"/>
                  <a:pt x="18103" y="13745"/>
                  <a:pt x="21600" y="1181"/>
                </a:cubicBezTo>
                <a:lnTo>
                  <a:pt x="21551" y="663"/>
                </a:lnTo>
                <a:cubicBezTo>
                  <a:pt x="17887" y="10929"/>
                  <a:pt x="14235" y="-7855"/>
                  <a:pt x="10800" y="4205"/>
                </a:cubicBezTo>
                <a:cubicBezTo>
                  <a:pt x="9941" y="1190"/>
                  <a:pt x="9069" y="103"/>
                  <a:pt x="8186" y="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0" name="..."/>
          <p:cNvSpPr txBox="1"/>
          <p:nvPr/>
        </p:nvSpPr>
        <p:spPr>
          <a:xfrm>
            <a:off x="23187179" y="12050264"/>
            <a:ext cx="405560" cy="30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40000"/>
              </a:lnSpc>
              <a:defRPr sz="3300"/>
            </a:lvl1pPr>
          </a:lstStyle>
          <a:p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</a:p>
        </p:txBody>
      </p:sp>
      <p:sp>
        <p:nvSpPr>
          <p:cNvPr id="201" name="CCAspectInstance"/>
          <p:cNvSpPr/>
          <p:nvPr/>
        </p:nvSpPr>
        <p:spPr>
          <a:xfrm>
            <a:off x="10120298" y="5038866"/>
            <a:ext cx="3049203" cy="930962"/>
          </a:xfrm>
          <a:prstGeom prst="roundRect">
            <a:avLst>
              <a:gd name="adj" fmla="val 15000"/>
            </a:avLst>
          </a:prstGeom>
          <a:solidFill>
            <a:srgbClr val="4D9C6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4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CCAspectInstance</a:t>
            </a:r>
            <a:endParaRPr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02" name="CCAspectArgument"/>
          <p:cNvSpPr/>
          <p:nvPr/>
        </p:nvSpPr>
        <p:spPr>
          <a:xfrm>
            <a:off x="10120298" y="6220667"/>
            <a:ext cx="3049203" cy="930963"/>
          </a:xfrm>
          <a:prstGeom prst="roundRect">
            <a:avLst>
              <a:gd name="adj" fmla="val 15000"/>
            </a:avLst>
          </a:prstGeom>
          <a:solidFill>
            <a:srgbClr val="4D9C6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40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CCAspectArgument</a:t>
            </a:r>
          </a:p>
        </p:txBody>
      </p:sp>
      <p:sp>
        <p:nvSpPr>
          <p:cNvPr id="203" name="push"/>
          <p:cNvSpPr txBox="1"/>
          <p:nvPr/>
        </p:nvSpPr>
        <p:spPr>
          <a:xfrm>
            <a:off x="7071686" y="8822114"/>
            <a:ext cx="1027525" cy="30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40000"/>
              </a:lnSpc>
              <a:defRPr sz="3300"/>
            </a:lvl1pPr>
          </a:lstStyle>
          <a:p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push</a:t>
            </a:r>
          </a:p>
        </p:txBody>
      </p:sp>
      <p:sp>
        <p:nvSpPr>
          <p:cNvPr id="205" name="CCAspectType"/>
          <p:cNvSpPr/>
          <p:nvPr/>
        </p:nvSpPr>
        <p:spPr>
          <a:xfrm>
            <a:off x="10120298" y="3857064"/>
            <a:ext cx="3049203" cy="930962"/>
          </a:xfrm>
          <a:prstGeom prst="roundRect">
            <a:avLst>
              <a:gd name="adj" fmla="val 15000"/>
            </a:avLst>
          </a:prstGeom>
          <a:solidFill>
            <a:srgbClr val="4D9C6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40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CCAspectType</a:t>
            </a:r>
            <a:endParaRPr sz="240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08" name="CCAspectBlockInstance"/>
          <p:cNvSpPr/>
          <p:nvPr/>
        </p:nvSpPr>
        <p:spPr>
          <a:xfrm>
            <a:off x="20322315" y="9964214"/>
            <a:ext cx="3558519" cy="930962"/>
          </a:xfrm>
          <a:prstGeom prst="roundRect">
            <a:avLst>
              <a:gd name="adj" fmla="val 15000"/>
            </a:avLst>
          </a:prstGeom>
          <a:solidFill>
            <a:srgbClr val="4D9C6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400"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CCAspectBlockInstance</a:t>
            </a:r>
            <a:endParaRPr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8" name="push">
            <a:extLst>
              <a:ext uri="{FF2B5EF4-FFF2-40B4-BE49-F238E27FC236}">
                <a16:creationId xmlns:a16="http://schemas.microsoft.com/office/drawing/2014/main" id="{0E3788DF-1000-0941-83F9-B85CD294A440}"/>
              </a:ext>
            </a:extLst>
          </p:cNvPr>
          <p:cNvSpPr txBox="1"/>
          <p:nvPr/>
        </p:nvSpPr>
        <p:spPr>
          <a:xfrm>
            <a:off x="18136405" y="12804113"/>
            <a:ext cx="1027525" cy="30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40000"/>
              </a:lnSpc>
              <a:defRPr sz="3300"/>
            </a:lvl1pPr>
          </a:lstStyle>
          <a:p>
            <a:r>
              <a:rPr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push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5B14961-3F50-7D4E-AAF6-50C922E7BF82}"/>
              </a:ext>
            </a:extLst>
          </p:cNvPr>
          <p:cNvCxnSpPr/>
          <p:nvPr/>
        </p:nvCxnSpPr>
        <p:spPr>
          <a:xfrm>
            <a:off x="18413223" y="11936005"/>
            <a:ext cx="517891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8B71C83-403B-A946-BCE0-B59EDEEA9628}"/>
              </a:ext>
            </a:extLst>
          </p:cNvPr>
          <p:cNvCxnSpPr>
            <a:cxnSpLocks/>
          </p:cNvCxnSpPr>
          <p:nvPr/>
        </p:nvCxnSpPr>
        <p:spPr>
          <a:xfrm>
            <a:off x="2746263" y="8306167"/>
            <a:ext cx="5242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9A93640-895D-404D-84B3-2E808CA09122}"/>
              </a:ext>
            </a:extLst>
          </p:cNvPr>
          <p:cNvCxnSpPr>
            <a:cxnSpLocks/>
          </p:cNvCxnSpPr>
          <p:nvPr/>
        </p:nvCxnSpPr>
        <p:spPr>
          <a:xfrm>
            <a:off x="6277967" y="8306167"/>
            <a:ext cx="2887804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CCAspectReturn">
            <a:extLst>
              <a:ext uri="{FF2B5EF4-FFF2-40B4-BE49-F238E27FC236}">
                <a16:creationId xmlns:a16="http://schemas.microsoft.com/office/drawing/2014/main" id="{467AC572-1647-1F47-A0AE-97FE854A0AA2}"/>
              </a:ext>
            </a:extLst>
          </p:cNvPr>
          <p:cNvSpPr/>
          <p:nvPr/>
        </p:nvSpPr>
        <p:spPr>
          <a:xfrm>
            <a:off x="14450569" y="8482230"/>
            <a:ext cx="3532631" cy="1071519"/>
          </a:xfrm>
          <a:prstGeom prst="roundRect">
            <a:avLst>
              <a:gd name="adj" fmla="val 15000"/>
            </a:avLst>
          </a:prstGeom>
          <a:solidFill>
            <a:srgbClr val="00939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rPr sz="2800"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CCAspect</a:t>
            </a:r>
            <a:r>
              <a:rPr lang="en-US" altLang="zh-CN" sz="2800" dirty="0" err="1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Condition</a:t>
            </a:r>
            <a:endParaRPr sz="2800"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cxnSp>
        <p:nvCxnSpPr>
          <p:cNvPr id="30" name="直线箭头连接符 6">
            <a:extLst>
              <a:ext uri="{FF2B5EF4-FFF2-40B4-BE49-F238E27FC236}">
                <a16:creationId xmlns:a16="http://schemas.microsoft.com/office/drawing/2014/main" id="{15B14961-3F50-7D4E-AAF6-50C922E7BF82}"/>
              </a:ext>
            </a:extLst>
          </p:cNvPr>
          <p:cNvCxnSpPr>
            <a:cxnSpLocks/>
          </p:cNvCxnSpPr>
          <p:nvPr/>
        </p:nvCxnSpPr>
        <p:spPr>
          <a:xfrm>
            <a:off x="18427047" y="10508425"/>
            <a:ext cx="1671824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矩形 1"/>
          <p:cNvSpPr/>
          <p:nvPr/>
        </p:nvSpPr>
        <p:spPr>
          <a:xfrm>
            <a:off x="789385" y="12586618"/>
            <a:ext cx="104229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>
                <a:hlinkClick r:id="rId4"/>
              </a:rPr>
              <a:t>https://km.netease.com/wiki/show?page_id=42582</a:t>
            </a:r>
            <a:endParaRPr lang="zh-CN" altLang="en-US" sz="28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1272FA-DB81-4A4A-9D63-B787A8EB3885}"/>
              </a:ext>
            </a:extLst>
          </p:cNvPr>
          <p:cNvSpPr/>
          <p:nvPr/>
        </p:nvSpPr>
        <p:spPr>
          <a:xfrm>
            <a:off x="18287784" y="9799906"/>
            <a:ext cx="2034531" cy="35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40000"/>
              </a:lnSpc>
              <a:buClr>
                <a:srgbClr val="FFFFFF"/>
              </a:buClr>
              <a:buSzPct val="100000"/>
              <a:defRPr sz="3300"/>
            </a:pPr>
            <a:r>
              <a:rPr lang="en-US" altLang="zh-CN"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Hook</a:t>
            </a:r>
            <a:r>
              <a:rPr lang="en" altLang="zh-CN"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/</a:t>
            </a:r>
            <a:r>
              <a:rPr lang="en-US" altLang="zh-CN" dirty="0">
                <a:latin typeface="Segoe UI Semibold" panose="020B0702040204020203" pitchFamily="34" charset="0"/>
                <a:ea typeface="微软雅黑 Light" panose="020B0502040204020203" pitchFamily="34" charset="-122"/>
                <a:cs typeface="Segoe UI Semibold" panose="020B0702040204020203" pitchFamily="34" charset="0"/>
              </a:rPr>
              <a:t>New</a:t>
            </a:r>
            <a:endParaRPr lang="en" altLang="zh-CN" dirty="0">
              <a:latin typeface="Segoe UI Semibold" panose="020B0702040204020203" pitchFamily="34" charset="0"/>
              <a:ea typeface="微软雅黑 Light" panose="020B0502040204020203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0C81087-A953-D640-BEF6-D4F61E45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91D323-E10F-F547-8FAB-72A974C193A6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latin typeface="+mj-ea"/>
                <a:ea typeface="+mj-ea"/>
              </a:rPr>
              <a:t>CCAspect</a:t>
            </a:r>
            <a:r>
              <a:rPr kumimoji="1" lang="zh-CN" altLang="en-US" sz="8000" b="1" dirty="0">
                <a:latin typeface="+mj-ea"/>
                <a:ea typeface="+mj-ea"/>
              </a:rPr>
              <a:t>结构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CAspect 简介"/>
          <p:cNvSpPr txBox="1">
            <a:spLocks noGrp="1"/>
          </p:cNvSpPr>
          <p:nvPr>
            <p:ph type="title"/>
          </p:nvPr>
        </p:nvSpPr>
        <p:spPr>
          <a:xfrm>
            <a:off x="967361" y="812085"/>
            <a:ext cx="21844001" cy="1562101"/>
          </a:xfrm>
          <a:prstGeom prst="rect">
            <a:avLst/>
          </a:prstGeom>
        </p:spPr>
        <p:txBody>
          <a:bodyPr/>
          <a:lstStyle>
            <a:lvl1pPr defTabSz="1682495">
              <a:lnSpc>
                <a:spcPct val="90000"/>
              </a:lnSpc>
              <a:defRPr sz="8004" spc="-240"/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883C42-7204-ED42-ABDD-4FE080B35A78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FFFF"/>
              </a:buClr>
              <a:buSzPct val="100000"/>
            </a:pPr>
            <a:r>
              <a:rPr kumimoji="1" lang="en-US" altLang="zh-CN" sz="8000" b="1" dirty="0">
                <a:latin typeface="+mj-ea"/>
                <a:ea typeface="+mj-ea"/>
              </a:rPr>
              <a:t>iOS</a:t>
            </a:r>
            <a:r>
              <a:rPr kumimoji="1" lang="zh-CN" altLang="en-US" sz="8000" b="1" dirty="0">
                <a:latin typeface="+mj-ea"/>
                <a:ea typeface="+mj-ea"/>
              </a:rPr>
              <a:t>热修复原理分析</a:t>
            </a:r>
            <a:endParaRPr lang="en-US" altLang="zh-CN" sz="80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D6A564-8047-1D44-A6B2-07197A53EFF0}"/>
              </a:ext>
            </a:extLst>
          </p:cNvPr>
          <p:cNvSpPr txBox="1"/>
          <p:nvPr/>
        </p:nvSpPr>
        <p:spPr>
          <a:xfrm>
            <a:off x="967361" y="3282608"/>
            <a:ext cx="70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热修复的核心原理</a:t>
            </a:r>
            <a:endParaRPr lang="en-US" altLang="zh-CN" sz="6000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29A0C-A938-BE46-921A-5F02D222EEE0}"/>
              </a:ext>
            </a:extLst>
          </p:cNvPr>
          <p:cNvSpPr txBox="1"/>
          <p:nvPr/>
        </p:nvSpPr>
        <p:spPr>
          <a:xfrm>
            <a:off x="967361" y="5206693"/>
            <a:ext cx="140346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+mj-ea"/>
              </a:rPr>
              <a:t>1.</a:t>
            </a:r>
            <a:r>
              <a:rPr lang="zh-CN" altLang="en-US" sz="4000" dirty="0">
                <a:latin typeface="+mj-ea"/>
              </a:rPr>
              <a:t>拦截目标方法调用，让其调用转发到预先埋好的特定方法中</a:t>
            </a:r>
          </a:p>
          <a:p>
            <a:r>
              <a:rPr lang="en-US" altLang="zh-CN" sz="4000" dirty="0">
                <a:latin typeface="+mj-ea"/>
              </a:rPr>
              <a:t>2.</a:t>
            </a:r>
            <a:r>
              <a:rPr lang="zh-CN" altLang="en-US" sz="4000" dirty="0">
                <a:latin typeface="+mj-ea"/>
              </a:rPr>
              <a:t>获取目标方法的调用参数</a:t>
            </a:r>
            <a:endParaRPr kumimoji="1" lang="en-US" altLang="zh-CN" sz="4000" dirty="0">
              <a:latin typeface="+mj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支持动态调用 Block"/>
          <p:cNvSpPr txBox="1">
            <a:spLocks noGrp="1"/>
          </p:cNvSpPr>
          <p:nvPr>
            <p:ph type="title"/>
          </p:nvPr>
        </p:nvSpPr>
        <p:spPr>
          <a:xfrm>
            <a:off x="1486170" y="513016"/>
            <a:ext cx="21844001" cy="1562101"/>
          </a:xfrm>
          <a:prstGeom prst="rect">
            <a:avLst/>
          </a:prstGeom>
        </p:spPr>
        <p:txBody>
          <a:bodyPr/>
          <a:lstStyle>
            <a:lvl1pPr defTabSz="1682495">
              <a:lnSpc>
                <a:spcPct val="90000"/>
              </a:lnSpc>
              <a:defRPr sz="8004" spc="-240"/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4B9661-BEBD-BC4E-9ABC-267C7A140C7A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FFFF"/>
              </a:buClr>
              <a:buSzPct val="100000"/>
            </a:pPr>
            <a:r>
              <a:rPr kumimoji="1" lang="en-US" altLang="zh-CN" sz="8000" b="1" dirty="0">
                <a:latin typeface="+mj-ea"/>
                <a:ea typeface="+mj-ea"/>
              </a:rPr>
              <a:t>iOS</a:t>
            </a:r>
            <a:r>
              <a:rPr kumimoji="1" lang="zh-CN" altLang="en-US" sz="8000" b="1" dirty="0">
                <a:latin typeface="+mj-ea"/>
                <a:ea typeface="+mj-ea"/>
              </a:rPr>
              <a:t>热修复原理分析</a:t>
            </a:r>
            <a:endParaRPr lang="en-US" altLang="zh-CN" sz="80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3F258-ECB7-EF4C-8523-0D5D1F10BB05}"/>
              </a:ext>
            </a:extLst>
          </p:cNvPr>
          <p:cNvSpPr txBox="1"/>
          <p:nvPr/>
        </p:nvSpPr>
        <p:spPr>
          <a:xfrm>
            <a:off x="939407" y="2747681"/>
            <a:ext cx="110370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+mj-ea"/>
                <a:ea typeface="+mj-ea"/>
              </a:rPr>
              <a:t>Runtime</a:t>
            </a:r>
            <a:r>
              <a:rPr lang="zh-CN" altLang="en-US" b="1" dirty="0">
                <a:latin typeface="+mj-ea"/>
                <a:ea typeface="+mj-ea"/>
              </a:rPr>
              <a:t>速成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zh-CN" sz="3600" dirty="0">
                <a:latin typeface="+mj-ea"/>
                <a:ea typeface="+mj-ea"/>
              </a:rPr>
              <a:t>Class</a:t>
            </a:r>
            <a:r>
              <a:rPr lang="zh-CN" altLang="en-US" sz="3600" dirty="0">
                <a:latin typeface="+mj-ea"/>
                <a:ea typeface="+mj-ea"/>
              </a:rPr>
              <a:t>反射创建</a:t>
            </a:r>
          </a:p>
          <a:p>
            <a:r>
              <a:rPr lang="zh-CN" altLang="en-US" sz="3200" dirty="0">
                <a:latin typeface="+mj-ea"/>
                <a:ea typeface="+mj-ea"/>
              </a:rPr>
              <a:t>通过字符串创建类：</a:t>
            </a:r>
            <a:r>
              <a:rPr lang="en" altLang="zh-CN" sz="3200" dirty="0">
                <a:latin typeface="+mj-ea"/>
                <a:ea typeface="+mj-ea"/>
              </a:rPr>
              <a:t>Class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9F5923-ACFA-5645-BBE5-48BA59778E18}"/>
              </a:ext>
            </a:extLst>
          </p:cNvPr>
          <p:cNvSpPr txBox="1"/>
          <p:nvPr/>
        </p:nvSpPr>
        <p:spPr>
          <a:xfrm>
            <a:off x="939406" y="5408527"/>
            <a:ext cx="11037004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方式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NSClassFromString</a:t>
            </a:r>
            <a:r>
              <a:rPr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@"</a:t>
            </a:r>
            <a:r>
              <a:rPr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NSObject</a:t>
            </a:r>
            <a:r>
              <a:rPr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lang="en" altLang="zh-CN" sz="2800" dirty="0">
                <a:latin typeface="+mj-ea"/>
                <a:ea typeface="+mj-ea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方式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 </a:t>
            </a:r>
          </a:p>
          <a:p>
            <a:pPr>
              <a:spcBef>
                <a:spcPts val="0"/>
              </a:spcBef>
            </a:pPr>
            <a:r>
              <a:rPr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objc_getClass</a:t>
            </a:r>
            <a:r>
              <a:rPr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NSObject</a:t>
            </a:r>
            <a:r>
              <a:rPr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lang="en" altLang="zh-CN" sz="2800" dirty="0">
                <a:latin typeface="+mj-ea"/>
                <a:ea typeface="+mj-ea"/>
              </a:rPr>
              <a:t>);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7B6A41-FF7C-3741-9759-C7D9F6154972}"/>
              </a:ext>
            </a:extLst>
          </p:cNvPr>
          <p:cNvSpPr txBox="1"/>
          <p:nvPr/>
        </p:nvSpPr>
        <p:spPr>
          <a:xfrm>
            <a:off x="939405" y="7687763"/>
            <a:ext cx="11037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zh-CN" sz="3600" dirty="0">
                <a:latin typeface="+mj-ea"/>
                <a:ea typeface="+mj-ea"/>
              </a:rPr>
              <a:t>SEL</a:t>
            </a:r>
            <a:r>
              <a:rPr lang="zh-CN" altLang="en-US" sz="3600" dirty="0">
                <a:latin typeface="+mj-ea"/>
                <a:ea typeface="+mj-ea"/>
              </a:rPr>
              <a:t>反射创建</a:t>
            </a:r>
          </a:p>
          <a:p>
            <a:r>
              <a:rPr lang="zh-CN" altLang="en-US" sz="3200" dirty="0">
                <a:latin typeface="+mj-ea"/>
                <a:ea typeface="+mj-ea"/>
              </a:rPr>
              <a:t>通过字符串创建方法 </a:t>
            </a:r>
            <a:r>
              <a:rPr lang="en" altLang="zh-CN" sz="3200" dirty="0">
                <a:latin typeface="+mj-ea"/>
                <a:ea typeface="+mj-ea"/>
              </a:rPr>
              <a:t>selector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F51506-9544-844D-8445-B1B1BDB8E48A}"/>
              </a:ext>
            </a:extLst>
          </p:cNvPr>
          <p:cNvSpPr txBox="1"/>
          <p:nvPr/>
        </p:nvSpPr>
        <p:spPr>
          <a:xfrm>
            <a:off x="939406" y="9597668"/>
            <a:ext cx="11037004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方式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lang="en" altLang="zh-CN" sz="2800" dirty="0">
                <a:solidFill>
                  <a:srgbClr val="B0338E"/>
                </a:solidFill>
                <a:latin typeface="+mj-ea"/>
                <a:ea typeface="+mj-ea"/>
              </a:rPr>
              <a:t>@selector</a:t>
            </a:r>
            <a:r>
              <a:rPr lang="en" altLang="zh-CN" sz="2800" dirty="0">
                <a:latin typeface="+mj-ea"/>
                <a:ea typeface="+mj-ea"/>
              </a:rPr>
              <a:t>(</a:t>
            </a:r>
            <a:r>
              <a:rPr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init</a:t>
            </a:r>
            <a:r>
              <a:rPr lang="en" altLang="zh-CN" sz="2800" dirty="0">
                <a:latin typeface="+mj-ea"/>
                <a:ea typeface="+mj-ea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方式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 </a:t>
            </a:r>
          </a:p>
          <a:p>
            <a:pPr>
              <a:spcBef>
                <a:spcPts val="0"/>
              </a:spcBef>
            </a:pPr>
            <a:r>
              <a:rPr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sel_registerName</a:t>
            </a:r>
            <a:r>
              <a:rPr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</a:rPr>
              <a:t>"</a:t>
            </a:r>
            <a:r>
              <a:rPr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init</a:t>
            </a:r>
            <a:r>
              <a:rPr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lang="en" altLang="zh-CN" sz="2800" dirty="0">
                <a:latin typeface="+mj-ea"/>
                <a:ea typeface="+mj-ea"/>
              </a:rPr>
              <a:t>);</a:t>
            </a:r>
            <a:r>
              <a:rPr lang="en" altLang="zh-CN" sz="2800" dirty="0">
                <a:solidFill>
                  <a:schemeClr val="tx1">
                    <a:lumMod val="50000"/>
                  </a:schemeClr>
                </a:solidFill>
                <a:latin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" altLang="zh-CN" sz="2800" dirty="0">
                <a:solidFill>
                  <a:schemeClr val="tx1">
                    <a:lumMod val="50000"/>
                  </a:schemeClr>
                </a:solidFill>
                <a:latin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</a:rPr>
              <a:t>方式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</a:rPr>
              <a:t>3</a:t>
            </a:r>
          </a:p>
          <a:p>
            <a:pPr>
              <a:spcBef>
                <a:spcPts val="0"/>
              </a:spcBef>
            </a:pPr>
            <a:r>
              <a:rPr kumimoji="1"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NSSelectorFromString</a:t>
            </a:r>
            <a:r>
              <a:rPr kumimoji="1" lang="en" altLang="zh-CN" sz="2800" dirty="0">
                <a:latin typeface="+mj-ea"/>
                <a:ea typeface="+mj-ea"/>
              </a:rPr>
              <a:t>(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@"</a:t>
            </a:r>
            <a:r>
              <a:rPr kumimoji="1"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init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kumimoji="1" lang="en" altLang="zh-CN" sz="2800" dirty="0">
                <a:latin typeface="+mj-ea"/>
                <a:ea typeface="+mj-ea"/>
              </a:rPr>
              <a:t>);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创建 block，自定义实现"/>
          <p:cNvSpPr txBox="1">
            <a:spLocks noGrp="1"/>
          </p:cNvSpPr>
          <p:nvPr>
            <p:ph type="title"/>
          </p:nvPr>
        </p:nvSpPr>
        <p:spPr>
          <a:xfrm>
            <a:off x="1486170" y="485307"/>
            <a:ext cx="21844001" cy="1562101"/>
          </a:xfrm>
          <a:prstGeom prst="rect">
            <a:avLst/>
          </a:prstGeom>
        </p:spPr>
        <p:txBody>
          <a:bodyPr/>
          <a:lstStyle/>
          <a:p>
            <a:pPr defTabSz="1682495">
              <a:lnSpc>
                <a:spcPct val="90000"/>
              </a:lnSpc>
              <a:defRPr sz="8004" spc="-240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PingFang SC Semibold"/>
                <a:sym typeface="PingFang SC Semibold"/>
              </a:rPr>
              <a:t> 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cs typeface="PingFang SC Semibold"/>
              <a:sym typeface="PingFang SC Semibold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4D8BBE-A650-9141-95F1-7808EBC37227}"/>
              </a:ext>
            </a:extLst>
          </p:cNvPr>
          <p:cNvSpPr txBox="1"/>
          <p:nvPr/>
        </p:nvSpPr>
        <p:spPr>
          <a:xfrm>
            <a:off x="939406" y="968629"/>
            <a:ext cx="960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FFFF"/>
              </a:buClr>
              <a:buSzPct val="100000"/>
            </a:pPr>
            <a:r>
              <a:rPr kumimoji="1" lang="en-US" altLang="zh-CN" sz="8000" b="1" dirty="0">
                <a:latin typeface="+mj-ea"/>
                <a:ea typeface="+mj-ea"/>
              </a:rPr>
              <a:t>iOS</a:t>
            </a:r>
            <a:r>
              <a:rPr kumimoji="1" lang="zh-CN" altLang="en-US" sz="8000" b="1" dirty="0">
                <a:latin typeface="+mj-ea"/>
                <a:ea typeface="+mj-ea"/>
              </a:rPr>
              <a:t>热修复原理分析</a:t>
            </a:r>
            <a:endParaRPr lang="en-US" altLang="zh-CN" sz="8000" b="1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8C79E5-6CF4-264E-9AD9-2D58D27B7E3B}"/>
              </a:ext>
            </a:extLst>
          </p:cNvPr>
          <p:cNvSpPr txBox="1"/>
          <p:nvPr/>
        </p:nvSpPr>
        <p:spPr>
          <a:xfrm>
            <a:off x="939406" y="2775390"/>
            <a:ext cx="11037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" sz="3600" dirty="0">
                <a:latin typeface="+mj-ea"/>
                <a:ea typeface="+mj-ea"/>
              </a:rPr>
              <a:t>方法</a:t>
            </a:r>
            <a:r>
              <a:rPr lang="zh-CN" altLang="en-US" sz="3600" dirty="0">
                <a:latin typeface="+mj-ea"/>
                <a:ea typeface="+mj-ea"/>
              </a:rPr>
              <a:t>替换</a:t>
            </a:r>
          </a:p>
          <a:p>
            <a:r>
              <a:rPr lang="en" altLang="zh-CN" sz="3200" dirty="0" err="1">
                <a:latin typeface="+mj-ea"/>
                <a:ea typeface="+mj-ea"/>
              </a:rPr>
              <a:t>class_replaceMethod</a:t>
            </a:r>
            <a:endParaRPr lang="en" altLang="zh-CN" sz="3200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AFBB31-4208-244F-B453-EDA061C69833}"/>
              </a:ext>
            </a:extLst>
          </p:cNvPr>
          <p:cNvSpPr txBox="1"/>
          <p:nvPr/>
        </p:nvSpPr>
        <p:spPr>
          <a:xfrm>
            <a:off x="939406" y="4705262"/>
            <a:ext cx="19868769" cy="8279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// 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方法替换 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(void)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methodReplace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{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   </a:t>
            </a:r>
            <a:r>
              <a:rPr lang="en-US" altLang="zh-CN" sz="2800" dirty="0">
                <a:solidFill>
                  <a:srgbClr val="4AA2BB"/>
                </a:solidFill>
                <a:latin typeface="+mj-ea"/>
                <a:ea typeface="+mj-ea"/>
              </a:rPr>
              <a:t>Method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methodA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class_getInstanceMethod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self.class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@selector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myMethodA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));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IMP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impA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method_getImplementation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methodA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); 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class_replaceMethod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rgbClr val="B0338E"/>
                </a:solidFill>
                <a:latin typeface="+mj-ea"/>
                <a:ea typeface="+mj-ea"/>
              </a:rPr>
              <a:t>self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class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@selector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myMethodB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), 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impA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method_getTypeEncoding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methodA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));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en-US" altLang="zh-CN" sz="2800" dirty="0">
                <a:solidFill>
                  <a:schemeClr val="tx1">
                    <a:lumMod val="65000"/>
                  </a:schemeClr>
                </a:solidFill>
                <a:latin typeface="+mj-ea"/>
                <a:ea typeface="+mj-ea"/>
              </a:rPr>
              <a:t>// print: </a:t>
            </a:r>
            <a:r>
              <a:rPr lang="en-US" altLang="zh-CN" sz="2800" dirty="0" err="1">
                <a:solidFill>
                  <a:schemeClr val="tx1">
                    <a:lumMod val="65000"/>
                  </a:schemeClr>
                </a:solidFill>
                <a:latin typeface="+mj-ea"/>
                <a:ea typeface="+mj-ea"/>
              </a:rPr>
              <a:t>myMethodA</a:t>
            </a:r>
            <a:r>
              <a:rPr lang="en-US" altLang="zh-CN" sz="2800" dirty="0">
                <a:solidFill>
                  <a:schemeClr val="tx1">
                    <a:lumMod val="6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[</a:t>
            </a:r>
            <a:r>
              <a:rPr lang="en-US" altLang="zh-CN" sz="2800" dirty="0">
                <a:solidFill>
                  <a:srgbClr val="B0338E"/>
                </a:solidFill>
                <a:latin typeface="+mj-ea"/>
                <a:ea typeface="+mj-ea"/>
              </a:rPr>
              <a:t>self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+mj-ea"/>
                <a:ea typeface="+mj-ea"/>
              </a:rPr>
              <a:t>myMethodB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]; 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  <a:p>
            <a:pPr>
              <a:spcBef>
                <a:spcPts val="0"/>
              </a:spcBef>
            </a:pPr>
            <a:endParaRPr kumimoji="1" lang="en-US" altLang="zh-CN" sz="28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kumimoji="1" lang="en" altLang="zh-CN" sz="2800" dirty="0">
                <a:latin typeface="+mj-ea"/>
                <a:ea typeface="+mj-ea"/>
              </a:rPr>
              <a:t>(void)</a:t>
            </a:r>
            <a:r>
              <a:rPr kumimoji="1" lang="en" altLang="zh-CN" sz="2800" dirty="0" err="1">
                <a:latin typeface="+mj-ea"/>
                <a:ea typeface="+mj-ea"/>
              </a:rPr>
              <a:t>myMethodA</a:t>
            </a:r>
            <a:r>
              <a:rPr kumimoji="1" lang="en" altLang="zh-CN" sz="2800" dirty="0"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{ </a:t>
            </a:r>
          </a:p>
          <a:p>
            <a:pPr>
              <a:spcBef>
                <a:spcPts val="0"/>
              </a:spcBef>
            </a:pPr>
            <a:r>
              <a:rPr kumimoji="1" lang="zh-CN" altLang="en-US" sz="2800" dirty="0">
                <a:latin typeface="+mj-ea"/>
                <a:ea typeface="+mj-ea"/>
              </a:rPr>
              <a:t>    </a:t>
            </a:r>
            <a:r>
              <a:rPr kumimoji="1"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NSLog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@"</a:t>
            </a:r>
            <a:r>
              <a:rPr kumimoji="1"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myMethodA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kumimoji="1" lang="en" altLang="zh-CN" sz="2800" dirty="0">
                <a:latin typeface="+mj-ea"/>
                <a:ea typeface="+mj-ea"/>
              </a:rPr>
              <a:t>);</a:t>
            </a: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}</a:t>
            </a:r>
          </a:p>
          <a:p>
            <a:pPr>
              <a:spcBef>
                <a:spcPts val="0"/>
              </a:spcBef>
            </a:pPr>
            <a:endParaRPr kumimoji="1" lang="en" altLang="zh-CN" sz="2800" dirty="0">
              <a:latin typeface="+mj-ea"/>
              <a:ea typeface="+mj-ea"/>
            </a:endParaRP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- (void)</a:t>
            </a:r>
            <a:r>
              <a:rPr kumimoji="1" lang="en" altLang="zh-CN" sz="2800" dirty="0" err="1">
                <a:latin typeface="+mj-ea"/>
                <a:ea typeface="+mj-ea"/>
              </a:rPr>
              <a:t>myMethodB</a:t>
            </a:r>
            <a:r>
              <a:rPr kumimoji="1" lang="en" altLang="zh-CN" sz="2800" dirty="0">
                <a:latin typeface="+mj-ea"/>
                <a:ea typeface="+mj-ea"/>
              </a:rPr>
              <a:t> </a:t>
            </a: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{ </a:t>
            </a:r>
          </a:p>
          <a:p>
            <a:pPr>
              <a:spcBef>
                <a:spcPts val="0"/>
              </a:spcBef>
            </a:pPr>
            <a:r>
              <a:rPr kumimoji="1" lang="zh-CN" altLang="en-US" sz="2800" dirty="0">
                <a:latin typeface="+mj-ea"/>
                <a:ea typeface="+mj-ea"/>
              </a:rPr>
              <a:t>    </a:t>
            </a:r>
            <a:r>
              <a:rPr kumimoji="1" lang="en" altLang="zh-CN" sz="2800" dirty="0" err="1">
                <a:solidFill>
                  <a:srgbClr val="4AA2BB"/>
                </a:solidFill>
                <a:latin typeface="+mj-ea"/>
                <a:ea typeface="+mj-ea"/>
              </a:rPr>
              <a:t>NSLog</a:t>
            </a:r>
            <a:r>
              <a:rPr kumimoji="1" lang="en" altLang="zh-CN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@"</a:t>
            </a:r>
            <a:r>
              <a:rPr kumimoji="1" lang="en" altLang="zh-CN" sz="2800" dirty="0" err="1">
                <a:solidFill>
                  <a:srgbClr val="E54447"/>
                </a:solidFill>
                <a:latin typeface="+mj-ea"/>
                <a:ea typeface="+mj-ea"/>
              </a:rPr>
              <a:t>myMethodB</a:t>
            </a:r>
            <a:r>
              <a:rPr kumimoji="1" lang="en" altLang="zh-CN" sz="2800" dirty="0">
                <a:solidFill>
                  <a:srgbClr val="E54447"/>
                </a:solidFill>
                <a:latin typeface="+mj-ea"/>
                <a:ea typeface="+mj-ea"/>
              </a:rPr>
              <a:t>"</a:t>
            </a:r>
            <a:r>
              <a:rPr kumimoji="1" lang="en" altLang="zh-CN" sz="2800" dirty="0">
                <a:latin typeface="+mj-ea"/>
                <a:ea typeface="+mj-ea"/>
              </a:rPr>
              <a:t>); </a:t>
            </a:r>
          </a:p>
          <a:p>
            <a:pPr>
              <a:spcBef>
                <a:spcPts val="0"/>
              </a:spcBef>
            </a:pPr>
            <a:r>
              <a:rPr kumimoji="1" lang="en" altLang="zh-CN" sz="2800" dirty="0">
                <a:latin typeface="+mj-ea"/>
                <a:ea typeface="+mj-ea"/>
              </a:rPr>
              <a:t>}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{5C96CEFD-D769-AE48-8AEF-1AD630C64E5E}tf10001058</Template>
  <TotalTime>11461</TotalTime>
  <Words>835</Words>
  <Application>Microsoft Macintosh PowerPoint</Application>
  <PresentationFormat>自定义</PresentationFormat>
  <Paragraphs>275</Paragraphs>
  <Slides>31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宋体</vt:lpstr>
      <vt:lpstr>微软雅黑</vt:lpstr>
      <vt:lpstr>微软雅黑 Light</vt:lpstr>
      <vt:lpstr>PingFang SC Semibold</vt:lpstr>
      <vt:lpstr>Segoe UI Semibold</vt:lpstr>
      <vt:lpstr>Arial</vt:lpstr>
      <vt:lpstr>Avenir Next Demi Bold</vt:lpstr>
      <vt:lpstr>Avenir Next Medium</vt:lpstr>
      <vt:lpstr>Avenir Next Regular</vt:lpstr>
      <vt:lpstr>Calibri</vt:lpstr>
      <vt:lpstr>Calibri Light</vt:lpstr>
      <vt:lpstr>Helvetica Neue</vt:lpstr>
      <vt:lpstr>Helvetica Neue Medium</vt:lpstr>
      <vt:lpstr>Menlo Regular</vt:lpstr>
      <vt:lpstr>Wingdings</vt:lpstr>
      <vt:lpstr>天体</vt:lpstr>
      <vt:lpstr>一套基于配置文件描述的iOS平台热修复方案 </vt:lpstr>
      <vt:lpstr>概述</vt:lpstr>
      <vt:lpstr>PowerPoint 演示文稿</vt:lpstr>
      <vt:lpstr>CC热修复流程</vt:lpstr>
      <vt:lpstr> </vt:lpstr>
      <vt:lpstr>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主要流程</vt:lpstr>
      <vt:lpstr>语法分析</vt:lpstr>
      <vt:lpstr>语法树生成</vt:lpstr>
      <vt:lpstr>PowerPoint 演示文稿</vt:lpstr>
      <vt:lpstr>代码提示</vt:lpstr>
      <vt:lpstr>Indexer</vt:lpstr>
      <vt:lpstr>Completer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 iOS 热修复方案萃取</dc:title>
  <cp:lastModifiedBy>Microsoft Office User</cp:lastModifiedBy>
  <cp:revision>167</cp:revision>
  <dcterms:modified xsi:type="dcterms:W3CDTF">2020-09-04T10:02:25Z</dcterms:modified>
</cp:coreProperties>
</file>